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6840538" cy="989965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99FF"/>
    <a:srgbClr val="CC3300"/>
    <a:srgbClr val="FFFF66"/>
    <a:srgbClr val="FFFF99"/>
    <a:srgbClr val="FFCC00"/>
    <a:srgbClr val="EFBDCB"/>
    <a:srgbClr val="ECC0E7"/>
    <a:srgbClr val="FF99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3" d="100"/>
          <a:sy n="63" d="100"/>
        </p:scale>
        <p:origin x="25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3041" y="1620152"/>
            <a:ext cx="5814457" cy="3446545"/>
          </a:xfrm>
        </p:spPr>
        <p:txBody>
          <a:bodyPr anchor="b"/>
          <a:lstStyle>
            <a:lvl1pPr algn="ctr">
              <a:defRPr sz="4489"/>
            </a:lvl1pPr>
          </a:lstStyle>
          <a:p>
            <a:r>
              <a:rPr lang="ja-JP" altLang="en-US"/>
              <a:t>マスター タイトルの書式設定</a:t>
            </a:r>
            <a:endParaRPr lang="en-US" dirty="0"/>
          </a:p>
        </p:txBody>
      </p:sp>
      <p:sp>
        <p:nvSpPr>
          <p:cNvPr id="3" name="Subtitle 2"/>
          <p:cNvSpPr>
            <a:spLocks noGrp="1"/>
          </p:cNvSpPr>
          <p:nvPr>
            <p:ph type="subTitle" idx="1"/>
          </p:nvPr>
        </p:nvSpPr>
        <p:spPr>
          <a:xfrm>
            <a:off x="855067" y="5199609"/>
            <a:ext cx="5130404" cy="2390123"/>
          </a:xfrm>
        </p:spPr>
        <p:txBody>
          <a:bodyPr/>
          <a:lstStyle>
            <a:lvl1pPr marL="0" indent="0" algn="ctr">
              <a:buNone/>
              <a:defRPr sz="1795"/>
            </a:lvl1pPr>
            <a:lvl2pPr marL="342031" indent="0" algn="ctr">
              <a:buNone/>
              <a:defRPr sz="1496"/>
            </a:lvl2pPr>
            <a:lvl3pPr marL="684063" indent="0" algn="ctr">
              <a:buNone/>
              <a:defRPr sz="1347"/>
            </a:lvl3pPr>
            <a:lvl4pPr marL="1026094" indent="0" algn="ctr">
              <a:buNone/>
              <a:defRPr sz="1197"/>
            </a:lvl4pPr>
            <a:lvl5pPr marL="1368125" indent="0" algn="ctr">
              <a:buNone/>
              <a:defRPr sz="1197"/>
            </a:lvl5pPr>
            <a:lvl6pPr marL="1710157" indent="0" algn="ctr">
              <a:buNone/>
              <a:defRPr sz="1197"/>
            </a:lvl6pPr>
            <a:lvl7pPr marL="2052188" indent="0" algn="ctr">
              <a:buNone/>
              <a:defRPr sz="1197"/>
            </a:lvl7pPr>
            <a:lvl8pPr marL="2394219" indent="0" algn="ctr">
              <a:buNone/>
              <a:defRPr sz="1197"/>
            </a:lvl8pPr>
            <a:lvl9pPr marL="2736251" indent="0" algn="ctr">
              <a:buNone/>
              <a:defRPr sz="1197"/>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744121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1848563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95260" y="527065"/>
            <a:ext cx="1474991" cy="838949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0288" y="527065"/>
            <a:ext cx="4339466" cy="838949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783590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33111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6725" y="2468040"/>
            <a:ext cx="5899964" cy="4117979"/>
          </a:xfrm>
        </p:spPr>
        <p:txBody>
          <a:bodyPr anchor="b"/>
          <a:lstStyle>
            <a:lvl1pPr>
              <a:defRPr sz="4489"/>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6725" y="6624977"/>
            <a:ext cx="5899964" cy="2165548"/>
          </a:xfrm>
        </p:spPr>
        <p:txBody>
          <a:bodyPr/>
          <a:lstStyle>
            <a:lvl1pPr marL="0" indent="0">
              <a:buNone/>
              <a:defRPr sz="1795">
                <a:solidFill>
                  <a:schemeClr val="tx1"/>
                </a:solidFill>
              </a:defRPr>
            </a:lvl1pPr>
            <a:lvl2pPr marL="342031" indent="0">
              <a:buNone/>
              <a:defRPr sz="1496">
                <a:solidFill>
                  <a:schemeClr val="tx1">
                    <a:tint val="75000"/>
                  </a:schemeClr>
                </a:solidFill>
              </a:defRPr>
            </a:lvl2pPr>
            <a:lvl3pPr marL="684063" indent="0">
              <a:buNone/>
              <a:defRPr sz="1347">
                <a:solidFill>
                  <a:schemeClr val="tx1">
                    <a:tint val="75000"/>
                  </a:schemeClr>
                </a:solidFill>
              </a:defRPr>
            </a:lvl3pPr>
            <a:lvl4pPr marL="1026094" indent="0">
              <a:buNone/>
              <a:defRPr sz="1197">
                <a:solidFill>
                  <a:schemeClr val="tx1">
                    <a:tint val="75000"/>
                  </a:schemeClr>
                </a:solidFill>
              </a:defRPr>
            </a:lvl4pPr>
            <a:lvl5pPr marL="1368125" indent="0">
              <a:buNone/>
              <a:defRPr sz="1197">
                <a:solidFill>
                  <a:schemeClr val="tx1">
                    <a:tint val="75000"/>
                  </a:schemeClr>
                </a:solidFill>
              </a:defRPr>
            </a:lvl5pPr>
            <a:lvl6pPr marL="1710157" indent="0">
              <a:buNone/>
              <a:defRPr sz="1197">
                <a:solidFill>
                  <a:schemeClr val="tx1">
                    <a:tint val="75000"/>
                  </a:schemeClr>
                </a:solidFill>
              </a:defRPr>
            </a:lvl6pPr>
            <a:lvl7pPr marL="2052188" indent="0">
              <a:buNone/>
              <a:defRPr sz="1197">
                <a:solidFill>
                  <a:schemeClr val="tx1">
                    <a:tint val="75000"/>
                  </a:schemeClr>
                </a:solidFill>
              </a:defRPr>
            </a:lvl7pPr>
            <a:lvl8pPr marL="2394219" indent="0">
              <a:buNone/>
              <a:defRPr sz="1197">
                <a:solidFill>
                  <a:schemeClr val="tx1">
                    <a:tint val="75000"/>
                  </a:schemeClr>
                </a:solidFill>
              </a:defRPr>
            </a:lvl8pPr>
            <a:lvl9pPr marL="2736251" indent="0">
              <a:buNone/>
              <a:defRPr sz="119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74823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0287" y="2635323"/>
            <a:ext cx="2907229" cy="62812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63022" y="2635323"/>
            <a:ext cx="2907229" cy="62812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2458311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1178" y="527067"/>
            <a:ext cx="5899964" cy="19134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179" y="2426790"/>
            <a:ext cx="2893868" cy="1189332"/>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ja-JP" altLang="en-US"/>
              <a:t>マスター テキストの書式設定</a:t>
            </a:r>
          </a:p>
        </p:txBody>
      </p:sp>
      <p:sp>
        <p:nvSpPr>
          <p:cNvPr id="4" name="Content Placeholder 3"/>
          <p:cNvSpPr>
            <a:spLocks noGrp="1"/>
          </p:cNvSpPr>
          <p:nvPr>
            <p:ph sz="half" idx="2"/>
          </p:nvPr>
        </p:nvSpPr>
        <p:spPr>
          <a:xfrm>
            <a:off x="471179" y="3616122"/>
            <a:ext cx="2893868" cy="53187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63023" y="2426790"/>
            <a:ext cx="2908120" cy="1189332"/>
          </a:xfrm>
        </p:spPr>
        <p:txBody>
          <a:bodyPr anchor="b"/>
          <a:lstStyle>
            <a:lvl1pPr marL="0" indent="0">
              <a:buNone/>
              <a:defRPr sz="1795" b="1"/>
            </a:lvl1pPr>
            <a:lvl2pPr marL="342031" indent="0">
              <a:buNone/>
              <a:defRPr sz="1496" b="1"/>
            </a:lvl2pPr>
            <a:lvl3pPr marL="684063" indent="0">
              <a:buNone/>
              <a:defRPr sz="1347" b="1"/>
            </a:lvl3pPr>
            <a:lvl4pPr marL="1026094" indent="0">
              <a:buNone/>
              <a:defRPr sz="1197" b="1"/>
            </a:lvl4pPr>
            <a:lvl5pPr marL="1368125" indent="0">
              <a:buNone/>
              <a:defRPr sz="1197" b="1"/>
            </a:lvl5pPr>
            <a:lvl6pPr marL="1710157" indent="0">
              <a:buNone/>
              <a:defRPr sz="1197" b="1"/>
            </a:lvl6pPr>
            <a:lvl7pPr marL="2052188" indent="0">
              <a:buNone/>
              <a:defRPr sz="1197" b="1"/>
            </a:lvl7pPr>
            <a:lvl8pPr marL="2394219" indent="0">
              <a:buNone/>
              <a:defRPr sz="1197" b="1"/>
            </a:lvl8pPr>
            <a:lvl9pPr marL="2736251" indent="0">
              <a:buNone/>
              <a:defRPr sz="1197" b="1"/>
            </a:lvl9pPr>
          </a:lstStyle>
          <a:p>
            <a:pPr lvl="0"/>
            <a:r>
              <a:rPr lang="ja-JP" altLang="en-US"/>
              <a:t>マスター テキストの書式設定</a:t>
            </a:r>
          </a:p>
        </p:txBody>
      </p:sp>
      <p:sp>
        <p:nvSpPr>
          <p:cNvPr id="6" name="Content Placeholder 5"/>
          <p:cNvSpPr>
            <a:spLocks noGrp="1"/>
          </p:cNvSpPr>
          <p:nvPr>
            <p:ph sz="quarter" idx="4"/>
          </p:nvPr>
        </p:nvSpPr>
        <p:spPr>
          <a:xfrm>
            <a:off x="3463023" y="3616122"/>
            <a:ext cx="2908120" cy="53187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3938456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3750504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181060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178" y="659977"/>
            <a:ext cx="2206252" cy="2309918"/>
          </a:xfrm>
        </p:spPr>
        <p:txBody>
          <a:bodyPr anchor="b"/>
          <a:lstStyle>
            <a:lvl1pPr>
              <a:defRPr sz="2394"/>
            </a:lvl1pPr>
          </a:lstStyle>
          <a:p>
            <a:r>
              <a:rPr lang="ja-JP" altLang="en-US"/>
              <a:t>マスター タイトルの書式設定</a:t>
            </a:r>
            <a:endParaRPr lang="en-US" dirty="0"/>
          </a:p>
        </p:txBody>
      </p:sp>
      <p:sp>
        <p:nvSpPr>
          <p:cNvPr id="3" name="Content Placeholder 2"/>
          <p:cNvSpPr>
            <a:spLocks noGrp="1"/>
          </p:cNvSpPr>
          <p:nvPr>
            <p:ph idx="1"/>
          </p:nvPr>
        </p:nvSpPr>
        <p:spPr>
          <a:xfrm>
            <a:off x="2908120" y="1425368"/>
            <a:ext cx="3463022" cy="7035168"/>
          </a:xfrm>
        </p:spPr>
        <p:txBody>
          <a:bodyPr/>
          <a:lstStyle>
            <a:lvl1pPr>
              <a:defRPr sz="2394"/>
            </a:lvl1pPr>
            <a:lvl2pPr>
              <a:defRPr sz="2095"/>
            </a:lvl2pPr>
            <a:lvl3pPr>
              <a:defRPr sz="1795"/>
            </a:lvl3pPr>
            <a:lvl4pPr>
              <a:defRPr sz="1496"/>
            </a:lvl4pPr>
            <a:lvl5pPr>
              <a:defRPr sz="1496"/>
            </a:lvl5pPr>
            <a:lvl6pPr>
              <a:defRPr sz="1496"/>
            </a:lvl6pPr>
            <a:lvl7pPr>
              <a:defRPr sz="1496"/>
            </a:lvl7pPr>
            <a:lvl8pPr>
              <a:defRPr sz="1496"/>
            </a:lvl8pPr>
            <a:lvl9pPr>
              <a:defRPr sz="1496"/>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1178" y="2969895"/>
            <a:ext cx="2206252" cy="5502098"/>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1531852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1178" y="659977"/>
            <a:ext cx="2206252" cy="2309918"/>
          </a:xfrm>
        </p:spPr>
        <p:txBody>
          <a:bodyPr anchor="b"/>
          <a:lstStyle>
            <a:lvl1pPr>
              <a:defRPr sz="239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08120" y="1425368"/>
            <a:ext cx="3463022" cy="7035168"/>
          </a:xfrm>
        </p:spPr>
        <p:txBody>
          <a:bodyPr anchor="t"/>
          <a:lstStyle>
            <a:lvl1pPr marL="0" indent="0">
              <a:buNone/>
              <a:defRPr sz="2394"/>
            </a:lvl1pPr>
            <a:lvl2pPr marL="342031" indent="0">
              <a:buNone/>
              <a:defRPr sz="2095"/>
            </a:lvl2pPr>
            <a:lvl3pPr marL="684063" indent="0">
              <a:buNone/>
              <a:defRPr sz="1795"/>
            </a:lvl3pPr>
            <a:lvl4pPr marL="1026094" indent="0">
              <a:buNone/>
              <a:defRPr sz="1496"/>
            </a:lvl4pPr>
            <a:lvl5pPr marL="1368125" indent="0">
              <a:buNone/>
              <a:defRPr sz="1496"/>
            </a:lvl5pPr>
            <a:lvl6pPr marL="1710157" indent="0">
              <a:buNone/>
              <a:defRPr sz="1496"/>
            </a:lvl6pPr>
            <a:lvl7pPr marL="2052188" indent="0">
              <a:buNone/>
              <a:defRPr sz="1496"/>
            </a:lvl7pPr>
            <a:lvl8pPr marL="2394219" indent="0">
              <a:buNone/>
              <a:defRPr sz="1496"/>
            </a:lvl8pPr>
            <a:lvl9pPr marL="2736251" indent="0">
              <a:buNone/>
              <a:defRPr sz="1496"/>
            </a:lvl9pPr>
          </a:lstStyle>
          <a:p>
            <a:r>
              <a:rPr lang="ja-JP" altLang="en-US"/>
              <a:t>図を追加</a:t>
            </a:r>
            <a:endParaRPr lang="en-US" dirty="0"/>
          </a:p>
        </p:txBody>
      </p:sp>
      <p:sp>
        <p:nvSpPr>
          <p:cNvPr id="4" name="Text Placeholder 3"/>
          <p:cNvSpPr>
            <a:spLocks noGrp="1"/>
          </p:cNvSpPr>
          <p:nvPr>
            <p:ph type="body" sz="half" idx="2"/>
          </p:nvPr>
        </p:nvSpPr>
        <p:spPr>
          <a:xfrm>
            <a:off x="471178" y="2969895"/>
            <a:ext cx="2206252" cy="5502098"/>
          </a:xfrm>
        </p:spPr>
        <p:txBody>
          <a:bodyPr/>
          <a:lstStyle>
            <a:lvl1pPr marL="0" indent="0">
              <a:buNone/>
              <a:defRPr sz="1197"/>
            </a:lvl1pPr>
            <a:lvl2pPr marL="342031" indent="0">
              <a:buNone/>
              <a:defRPr sz="1047"/>
            </a:lvl2pPr>
            <a:lvl3pPr marL="684063" indent="0">
              <a:buNone/>
              <a:defRPr sz="898"/>
            </a:lvl3pPr>
            <a:lvl4pPr marL="1026094" indent="0">
              <a:buNone/>
              <a:defRPr sz="748"/>
            </a:lvl4pPr>
            <a:lvl5pPr marL="1368125" indent="0">
              <a:buNone/>
              <a:defRPr sz="748"/>
            </a:lvl5pPr>
            <a:lvl6pPr marL="1710157" indent="0">
              <a:buNone/>
              <a:defRPr sz="748"/>
            </a:lvl6pPr>
            <a:lvl7pPr marL="2052188" indent="0">
              <a:buNone/>
              <a:defRPr sz="748"/>
            </a:lvl7pPr>
            <a:lvl8pPr marL="2394219" indent="0">
              <a:buNone/>
              <a:defRPr sz="748"/>
            </a:lvl8pPr>
            <a:lvl9pPr marL="2736251" indent="0">
              <a:buNone/>
              <a:defRPr sz="74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BB9CFD8-E062-49BB-ADD0-A7CA83132F58}" type="datetimeFigureOut">
              <a:rPr kumimoji="1" lang="ja-JP" altLang="en-US" smtClean="0"/>
              <a:t>2023/9/28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771898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0287" y="527067"/>
            <a:ext cx="5899964" cy="19134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0287" y="2635323"/>
            <a:ext cx="5899964" cy="62812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0287" y="9175511"/>
            <a:ext cx="1539121" cy="527065"/>
          </a:xfrm>
          <a:prstGeom prst="rect">
            <a:avLst/>
          </a:prstGeom>
        </p:spPr>
        <p:txBody>
          <a:bodyPr vert="horz" lIns="91440" tIns="45720" rIns="91440" bIns="45720" rtlCol="0" anchor="ctr"/>
          <a:lstStyle>
            <a:lvl1pPr algn="l">
              <a:defRPr sz="898">
                <a:solidFill>
                  <a:schemeClr val="tx1">
                    <a:tint val="75000"/>
                  </a:schemeClr>
                </a:solidFill>
              </a:defRPr>
            </a:lvl1pPr>
          </a:lstStyle>
          <a:p>
            <a:fld id="{2BB9CFD8-E062-49BB-ADD0-A7CA83132F58}" type="datetimeFigureOut">
              <a:rPr kumimoji="1" lang="ja-JP" altLang="en-US" smtClean="0"/>
              <a:t>2023/9/28</a:t>
            </a:fld>
            <a:endParaRPr kumimoji="1" lang="ja-JP" altLang="en-US"/>
          </a:p>
        </p:txBody>
      </p:sp>
      <p:sp>
        <p:nvSpPr>
          <p:cNvPr id="5" name="Footer Placeholder 4"/>
          <p:cNvSpPr>
            <a:spLocks noGrp="1"/>
          </p:cNvSpPr>
          <p:nvPr>
            <p:ph type="ftr" sz="quarter" idx="3"/>
          </p:nvPr>
        </p:nvSpPr>
        <p:spPr>
          <a:xfrm>
            <a:off x="2265928" y="9175511"/>
            <a:ext cx="2308682" cy="527065"/>
          </a:xfrm>
          <a:prstGeom prst="rect">
            <a:avLst/>
          </a:prstGeom>
        </p:spPr>
        <p:txBody>
          <a:bodyPr vert="horz" lIns="91440" tIns="45720" rIns="91440" bIns="45720" rtlCol="0" anchor="ctr"/>
          <a:lstStyle>
            <a:lvl1pPr algn="ctr">
              <a:defRPr sz="89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31130" y="9175511"/>
            <a:ext cx="1539121" cy="527065"/>
          </a:xfrm>
          <a:prstGeom prst="rect">
            <a:avLst/>
          </a:prstGeom>
        </p:spPr>
        <p:txBody>
          <a:bodyPr vert="horz" lIns="91440" tIns="45720" rIns="91440" bIns="45720" rtlCol="0" anchor="ctr"/>
          <a:lstStyle>
            <a:lvl1pPr algn="r">
              <a:defRPr sz="898">
                <a:solidFill>
                  <a:schemeClr val="tx1">
                    <a:tint val="75000"/>
                  </a:schemeClr>
                </a:solidFill>
              </a:defRPr>
            </a:lvl1pPr>
          </a:lstStyle>
          <a:p>
            <a:fld id="{FDC079AB-4C77-439A-9468-234B5451C1E0}" type="slidenum">
              <a:rPr kumimoji="1" lang="ja-JP" altLang="en-US" smtClean="0"/>
              <a:t>‹#›</a:t>
            </a:fld>
            <a:endParaRPr kumimoji="1" lang="ja-JP" altLang="en-US"/>
          </a:p>
        </p:txBody>
      </p:sp>
    </p:spTree>
    <p:extLst>
      <p:ext uri="{BB962C8B-B14F-4D97-AF65-F5344CB8AC3E}">
        <p14:creationId xmlns:p14="http://schemas.microsoft.com/office/powerpoint/2010/main" val="36128505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4063" rtl="0" eaLnBrk="1" latinLnBrk="0" hangingPunct="1">
        <a:lnSpc>
          <a:spcPct val="90000"/>
        </a:lnSpc>
        <a:spcBef>
          <a:spcPct val="0"/>
        </a:spcBef>
        <a:buNone/>
        <a:defRPr kumimoji="1" sz="3292" kern="1200">
          <a:solidFill>
            <a:schemeClr val="tx1"/>
          </a:solidFill>
          <a:latin typeface="+mj-lt"/>
          <a:ea typeface="+mj-ea"/>
          <a:cs typeface="+mj-cs"/>
        </a:defRPr>
      </a:lvl1pPr>
    </p:titleStyle>
    <p:bodyStyle>
      <a:lvl1pPr marL="171016" indent="-171016" algn="l" defTabSz="684063" rtl="0" eaLnBrk="1" latinLnBrk="0" hangingPunct="1">
        <a:lnSpc>
          <a:spcPct val="90000"/>
        </a:lnSpc>
        <a:spcBef>
          <a:spcPts val="748"/>
        </a:spcBef>
        <a:buFont typeface="Arial" panose="020B0604020202020204" pitchFamily="34" charset="0"/>
        <a:buChar char="•"/>
        <a:defRPr kumimoji="1" sz="2095" kern="1200">
          <a:solidFill>
            <a:schemeClr val="tx1"/>
          </a:solidFill>
          <a:latin typeface="+mn-lt"/>
          <a:ea typeface="+mn-ea"/>
          <a:cs typeface="+mn-cs"/>
        </a:defRPr>
      </a:lvl1pPr>
      <a:lvl2pPr marL="513047" indent="-171016" algn="l" defTabSz="684063" rtl="0" eaLnBrk="1" latinLnBrk="0" hangingPunct="1">
        <a:lnSpc>
          <a:spcPct val="90000"/>
        </a:lnSpc>
        <a:spcBef>
          <a:spcPts val="374"/>
        </a:spcBef>
        <a:buFont typeface="Arial" panose="020B0604020202020204" pitchFamily="34" charset="0"/>
        <a:buChar char="•"/>
        <a:defRPr kumimoji="1" sz="1795" kern="1200">
          <a:solidFill>
            <a:schemeClr val="tx1"/>
          </a:solidFill>
          <a:latin typeface="+mn-lt"/>
          <a:ea typeface="+mn-ea"/>
          <a:cs typeface="+mn-cs"/>
        </a:defRPr>
      </a:lvl2pPr>
      <a:lvl3pPr marL="855078" indent="-171016" algn="l" defTabSz="684063" rtl="0" eaLnBrk="1" latinLnBrk="0" hangingPunct="1">
        <a:lnSpc>
          <a:spcPct val="90000"/>
        </a:lnSpc>
        <a:spcBef>
          <a:spcPts val="374"/>
        </a:spcBef>
        <a:buFont typeface="Arial" panose="020B0604020202020204" pitchFamily="34" charset="0"/>
        <a:buChar char="•"/>
        <a:defRPr kumimoji="1" sz="1496" kern="1200">
          <a:solidFill>
            <a:schemeClr val="tx1"/>
          </a:solidFill>
          <a:latin typeface="+mn-lt"/>
          <a:ea typeface="+mn-ea"/>
          <a:cs typeface="+mn-cs"/>
        </a:defRPr>
      </a:lvl3pPr>
      <a:lvl4pPr marL="1197110"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4pPr>
      <a:lvl5pPr marL="1539141"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5pPr>
      <a:lvl6pPr marL="1881172"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6pPr>
      <a:lvl7pPr marL="2223204"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7pPr>
      <a:lvl8pPr marL="2565235"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8pPr>
      <a:lvl9pPr marL="2907266" indent="-171016" algn="l" defTabSz="684063" rtl="0" eaLnBrk="1" latinLnBrk="0" hangingPunct="1">
        <a:lnSpc>
          <a:spcPct val="90000"/>
        </a:lnSpc>
        <a:spcBef>
          <a:spcPts val="374"/>
        </a:spcBef>
        <a:buFont typeface="Arial" panose="020B0604020202020204" pitchFamily="34" charset="0"/>
        <a:buChar char="•"/>
        <a:defRPr kumimoji="1" sz="1347" kern="1200">
          <a:solidFill>
            <a:schemeClr val="tx1"/>
          </a:solidFill>
          <a:latin typeface="+mn-lt"/>
          <a:ea typeface="+mn-ea"/>
          <a:cs typeface="+mn-cs"/>
        </a:defRPr>
      </a:lvl9pPr>
    </p:bodyStyle>
    <p:otherStyle>
      <a:defPPr>
        <a:defRPr lang="en-US"/>
      </a:defPPr>
      <a:lvl1pPr marL="0" algn="l" defTabSz="684063" rtl="0" eaLnBrk="1" latinLnBrk="0" hangingPunct="1">
        <a:defRPr kumimoji="1" sz="1347" kern="1200">
          <a:solidFill>
            <a:schemeClr val="tx1"/>
          </a:solidFill>
          <a:latin typeface="+mn-lt"/>
          <a:ea typeface="+mn-ea"/>
          <a:cs typeface="+mn-cs"/>
        </a:defRPr>
      </a:lvl1pPr>
      <a:lvl2pPr marL="342031" algn="l" defTabSz="684063" rtl="0" eaLnBrk="1" latinLnBrk="0" hangingPunct="1">
        <a:defRPr kumimoji="1" sz="1347" kern="1200">
          <a:solidFill>
            <a:schemeClr val="tx1"/>
          </a:solidFill>
          <a:latin typeface="+mn-lt"/>
          <a:ea typeface="+mn-ea"/>
          <a:cs typeface="+mn-cs"/>
        </a:defRPr>
      </a:lvl2pPr>
      <a:lvl3pPr marL="684063" algn="l" defTabSz="684063" rtl="0" eaLnBrk="1" latinLnBrk="0" hangingPunct="1">
        <a:defRPr kumimoji="1" sz="1347" kern="1200">
          <a:solidFill>
            <a:schemeClr val="tx1"/>
          </a:solidFill>
          <a:latin typeface="+mn-lt"/>
          <a:ea typeface="+mn-ea"/>
          <a:cs typeface="+mn-cs"/>
        </a:defRPr>
      </a:lvl3pPr>
      <a:lvl4pPr marL="1026094" algn="l" defTabSz="684063" rtl="0" eaLnBrk="1" latinLnBrk="0" hangingPunct="1">
        <a:defRPr kumimoji="1" sz="1347" kern="1200">
          <a:solidFill>
            <a:schemeClr val="tx1"/>
          </a:solidFill>
          <a:latin typeface="+mn-lt"/>
          <a:ea typeface="+mn-ea"/>
          <a:cs typeface="+mn-cs"/>
        </a:defRPr>
      </a:lvl4pPr>
      <a:lvl5pPr marL="1368125" algn="l" defTabSz="684063" rtl="0" eaLnBrk="1" latinLnBrk="0" hangingPunct="1">
        <a:defRPr kumimoji="1" sz="1347" kern="1200">
          <a:solidFill>
            <a:schemeClr val="tx1"/>
          </a:solidFill>
          <a:latin typeface="+mn-lt"/>
          <a:ea typeface="+mn-ea"/>
          <a:cs typeface="+mn-cs"/>
        </a:defRPr>
      </a:lvl5pPr>
      <a:lvl6pPr marL="1710157" algn="l" defTabSz="684063" rtl="0" eaLnBrk="1" latinLnBrk="0" hangingPunct="1">
        <a:defRPr kumimoji="1" sz="1347" kern="1200">
          <a:solidFill>
            <a:schemeClr val="tx1"/>
          </a:solidFill>
          <a:latin typeface="+mn-lt"/>
          <a:ea typeface="+mn-ea"/>
          <a:cs typeface="+mn-cs"/>
        </a:defRPr>
      </a:lvl6pPr>
      <a:lvl7pPr marL="2052188" algn="l" defTabSz="684063" rtl="0" eaLnBrk="1" latinLnBrk="0" hangingPunct="1">
        <a:defRPr kumimoji="1" sz="1347" kern="1200">
          <a:solidFill>
            <a:schemeClr val="tx1"/>
          </a:solidFill>
          <a:latin typeface="+mn-lt"/>
          <a:ea typeface="+mn-ea"/>
          <a:cs typeface="+mn-cs"/>
        </a:defRPr>
      </a:lvl7pPr>
      <a:lvl8pPr marL="2394219" algn="l" defTabSz="684063" rtl="0" eaLnBrk="1" latinLnBrk="0" hangingPunct="1">
        <a:defRPr kumimoji="1" sz="1347" kern="1200">
          <a:solidFill>
            <a:schemeClr val="tx1"/>
          </a:solidFill>
          <a:latin typeface="+mn-lt"/>
          <a:ea typeface="+mn-ea"/>
          <a:cs typeface="+mn-cs"/>
        </a:defRPr>
      </a:lvl8pPr>
      <a:lvl9pPr marL="2736251" algn="l" defTabSz="684063" rtl="0" eaLnBrk="1" latinLnBrk="0" hangingPunct="1">
        <a:defRPr kumimoji="1" sz="13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1.bin"/><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A576D30-C319-4A48-953B-9FC8EF293939}"/>
              </a:ext>
            </a:extLst>
          </p:cNvPr>
          <p:cNvSpPr/>
          <p:nvPr/>
        </p:nvSpPr>
        <p:spPr>
          <a:xfrm>
            <a:off x="8520" y="0"/>
            <a:ext cx="6840538" cy="20800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88435" y="41080"/>
            <a:ext cx="7309281" cy="584775"/>
          </a:xfrm>
          <a:prstGeom prst="rect">
            <a:avLst/>
          </a:prstGeom>
        </p:spPr>
        <p:txBody>
          <a:bodyPr wrap="square">
            <a:spAutoFit/>
          </a:bodyPr>
          <a:lstStyle/>
          <a:p>
            <a:r>
              <a:rPr lang="ja-JP" altLang="en-US" sz="1600" b="1" dirty="0">
                <a:solidFill>
                  <a:srgbClr val="19194D"/>
                </a:solidFill>
                <a:latin typeface="HGS創英角ﾎﾟｯﾌﾟ体" panose="040B0A00000000000000" pitchFamily="50" charset="-128"/>
                <a:ea typeface="HGS創英角ﾎﾟｯﾌﾟ体" panose="040B0A00000000000000" pitchFamily="50" charset="-128"/>
              </a:rPr>
              <a:t>コニカミノルタグループ退職者とご家族の皆さまへ</a:t>
            </a:r>
            <a:br>
              <a:rPr lang="ja-JP" altLang="en-US" sz="1600" b="1" dirty="0">
                <a:solidFill>
                  <a:srgbClr val="19194D"/>
                </a:solidFill>
                <a:latin typeface="HGS創英角ﾎﾟｯﾌﾟ体" panose="040B0A00000000000000" pitchFamily="50" charset="-128"/>
                <a:ea typeface="HGS創英角ﾎﾟｯﾌﾟ体" panose="040B0A00000000000000" pitchFamily="50" charset="-128"/>
              </a:rPr>
            </a:br>
            <a:endParaRPr lang="ja-JP" altLang="en-US" sz="1600" dirty="0"/>
          </a:p>
        </p:txBody>
      </p:sp>
      <p:pic>
        <p:nvPicPr>
          <p:cNvPr id="11" name="Picture 363" descr="20171215_愛知東法人_コニカミノルタ東海-1"/>
          <p:cNvPicPr>
            <a:picLocks noGrp="1" noChangeAspect="1" noChangeArrowheads="1"/>
          </p:cNvPicPr>
          <p:nvPr>
            <p:ph sz="quarter" idx="4"/>
          </p:nvPr>
        </p:nvPicPr>
        <p:blipFill>
          <a:blip r:embed="rId2" cstate="print">
            <a:extLst>
              <a:ext uri="{28A0092B-C50C-407E-A947-70E740481C1C}">
                <a14:useLocalDpi xmlns:a14="http://schemas.microsoft.com/office/drawing/2010/main" val="0"/>
              </a:ext>
            </a:extLst>
          </a:blip>
          <a:srcRect/>
          <a:stretch>
            <a:fillRect/>
          </a:stretch>
        </p:blipFill>
        <p:spPr>
          <a:xfrm>
            <a:off x="5324527" y="6396701"/>
            <a:ext cx="1008063" cy="10080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テキスト ボックス 2"/>
          <p:cNvSpPr txBox="1"/>
          <p:nvPr/>
        </p:nvSpPr>
        <p:spPr>
          <a:xfrm>
            <a:off x="297570" y="314694"/>
            <a:ext cx="6244155" cy="830997"/>
          </a:xfrm>
          <a:prstGeom prst="rect">
            <a:avLst/>
          </a:prstGeom>
          <a:noFill/>
        </p:spPr>
        <p:txBody>
          <a:bodyPr wrap="square" rtlCol="0">
            <a:spAutoFit/>
          </a:bodyPr>
          <a:lstStyle/>
          <a:p>
            <a:r>
              <a:rPr kumimoji="1" lang="ja-JP" altLang="en-US" sz="1600" b="1" u="sng" dirty="0">
                <a:latin typeface="HGS創英角ﾎﾟｯﾌﾟ体" panose="040B0A00000000000000" pitchFamily="50" charset="-128"/>
                <a:ea typeface="HGS創英角ﾎﾟｯﾌﾟ体" panose="040B0A00000000000000" pitchFamily="50" charset="-128"/>
              </a:rPr>
              <a:t>団体扱</a:t>
            </a:r>
            <a:r>
              <a:rPr kumimoji="1" lang="ja-JP" altLang="en-US" sz="1600" b="1" dirty="0">
                <a:latin typeface="HGS創英角ﾎﾟｯﾌﾟ体" panose="040B0A00000000000000" pitchFamily="50" charset="-128"/>
                <a:ea typeface="HGS創英角ﾎﾟｯﾌﾟ体" panose="040B0A00000000000000" pitchFamily="50" charset="-128"/>
              </a:rPr>
              <a:t>　</a:t>
            </a:r>
            <a:r>
              <a:rPr lang="ja-JP" altLang="en-US" sz="4800" kern="10" dirty="0">
                <a:ln w="9525">
                  <a:solidFill>
                    <a:srgbClr val="000000"/>
                  </a:solidFill>
                  <a:round/>
                  <a:headEnd/>
                  <a:tailEnd/>
                </a:ln>
                <a:solidFill>
                  <a:srgbClr val="FF0000"/>
                </a:solidFill>
                <a:effectLst>
                  <a:outerShdw dist="35921" dir="2700000" algn="ctr" rotWithShape="0">
                    <a:srgbClr val="808080">
                      <a:alpha val="79999"/>
                    </a:srgbClr>
                  </a:outerShdw>
                </a:effectLst>
                <a:latin typeface="HG創英角ﾎﾟｯﾌﾟ体" panose="040B0A09000000000000" pitchFamily="49" charset="-128"/>
                <a:ea typeface="HG創英角ﾎﾟｯﾌﾟ体" panose="040B0A09000000000000" pitchFamily="49" charset="-128"/>
              </a:rPr>
              <a:t>自動車保険</a:t>
            </a:r>
            <a:endParaRPr lang="en-US" altLang="ja-JP" sz="4000" kern="10" dirty="0">
              <a:ln w="9525">
                <a:solidFill>
                  <a:srgbClr val="000000"/>
                </a:solidFill>
                <a:round/>
                <a:headEnd/>
                <a:tailEnd/>
              </a:ln>
              <a:solidFill>
                <a:srgbClr val="FF0000"/>
              </a:solidFill>
              <a:effectLst>
                <a:outerShdw dist="35921" dir="2700000" algn="ctr" rotWithShape="0">
                  <a:srgbClr val="808080">
                    <a:alpha val="79999"/>
                  </a:srgbClr>
                </a:outerShdw>
              </a:effectLst>
              <a:latin typeface="HG創英角ﾎﾟｯﾌﾟ体" panose="040B0A09000000000000" pitchFamily="49" charset="-128"/>
              <a:ea typeface="HG創英角ﾎﾟｯﾌﾟ体" panose="040B0A09000000000000" pitchFamily="49" charset="-128"/>
            </a:endParaRPr>
          </a:p>
        </p:txBody>
      </p:sp>
      <p:sp>
        <p:nvSpPr>
          <p:cNvPr id="25" name="テキスト ボックス 24">
            <a:extLst>
              <a:ext uri="{FF2B5EF4-FFF2-40B4-BE49-F238E27FC236}">
                <a16:creationId xmlns:a16="http://schemas.microsoft.com/office/drawing/2014/main" id="{A448D2BA-9F4D-4FDF-8DE6-63C04E9C2AE3}"/>
              </a:ext>
            </a:extLst>
          </p:cNvPr>
          <p:cNvSpPr txBox="1"/>
          <p:nvPr/>
        </p:nvSpPr>
        <p:spPr>
          <a:xfrm>
            <a:off x="468256" y="1291515"/>
            <a:ext cx="6244155" cy="523220"/>
          </a:xfrm>
          <a:prstGeom prst="rect">
            <a:avLst/>
          </a:prstGeom>
          <a:noFill/>
        </p:spPr>
        <p:txBody>
          <a:bodyPr wrap="square" rtlCol="0">
            <a:spAutoFit/>
          </a:bodyPr>
          <a:lstStyle/>
          <a:p>
            <a:r>
              <a:rPr kumimoji="1" lang="ja-JP" altLang="en-US" sz="2800" b="1" u="sng" dirty="0">
                <a:latin typeface="HGS創英角ﾎﾟｯﾌﾟ体" panose="040B0A00000000000000" pitchFamily="50" charset="-128"/>
                <a:ea typeface="HGS創英角ﾎﾟｯﾌﾟ体" panose="040B0A00000000000000" pitchFamily="50" charset="-128"/>
              </a:rPr>
              <a:t>お見積り＆新規ご契約キャンペーン</a:t>
            </a:r>
          </a:p>
        </p:txBody>
      </p:sp>
      <p:sp>
        <p:nvSpPr>
          <p:cNvPr id="32" name="正方形/長方形 31">
            <a:extLst>
              <a:ext uri="{FF2B5EF4-FFF2-40B4-BE49-F238E27FC236}">
                <a16:creationId xmlns:a16="http://schemas.microsoft.com/office/drawing/2014/main" id="{7EFD430C-A80E-48FF-B014-2F0F5044CED1}"/>
              </a:ext>
            </a:extLst>
          </p:cNvPr>
          <p:cNvSpPr/>
          <p:nvPr/>
        </p:nvSpPr>
        <p:spPr>
          <a:xfrm>
            <a:off x="332755" y="2121151"/>
            <a:ext cx="6314160" cy="369332"/>
          </a:xfrm>
          <a:prstGeom prst="rect">
            <a:avLst/>
          </a:prstGeom>
        </p:spPr>
        <p:txBody>
          <a:bodyPr wrap="square">
            <a:spAutoFit/>
          </a:bodyPr>
          <a:lstStyle/>
          <a:p>
            <a:r>
              <a:rPr kumimoji="1" lang="ja-JP" altLang="en-US" b="1" dirty="0">
                <a:latin typeface="Meiryo UI" panose="020B0604030504040204" pitchFamily="50" charset="-128"/>
                <a:ea typeface="Meiryo UI" panose="020B0604030504040204" pitchFamily="50" charset="-128"/>
              </a:rPr>
              <a:t>弊社以外でご加入の自動車保険はございませんか？</a:t>
            </a:r>
            <a:endParaRPr kumimoji="1" lang="en-US" altLang="ja-JP" b="1"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FD68F88C-AA4B-4E15-AD4C-0CFC0E6500F5}"/>
              </a:ext>
            </a:extLst>
          </p:cNvPr>
          <p:cNvSpPr/>
          <p:nvPr/>
        </p:nvSpPr>
        <p:spPr>
          <a:xfrm>
            <a:off x="245170" y="2579425"/>
            <a:ext cx="6576024" cy="2123658"/>
          </a:xfrm>
          <a:prstGeom prst="rect">
            <a:avLst/>
          </a:prstGeom>
          <a:noFill/>
        </p:spPr>
        <p:txBody>
          <a:bodyPr wrap="square">
            <a:spAutoFit/>
          </a:bodyPr>
          <a:lstStyle/>
          <a:p>
            <a:r>
              <a:rPr kumimoji="1" lang="ja-JP" altLang="en-US" sz="1600" dirty="0">
                <a:latin typeface="Meiryo UI" panose="020B0604030504040204" pitchFamily="50" charset="-128"/>
                <a:ea typeface="Meiryo UI" panose="020B0604030504040204" pitchFamily="50" charset="-128"/>
              </a:rPr>
              <a:t>「この前更新したばっかりなんだよなぁ・・・」</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「満期はまだまだ先だから・・・」</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「家族の自動車はまだ</a:t>
            </a:r>
            <a:r>
              <a:rPr kumimoji="1" lang="en-US" altLang="ja-JP" sz="1600" dirty="0">
                <a:latin typeface="Meiryo UI" panose="020B0604030504040204" pitchFamily="50" charset="-128"/>
                <a:ea typeface="Meiryo UI" panose="020B0604030504040204" pitchFamily="50" charset="-128"/>
              </a:rPr>
              <a:t>KM</a:t>
            </a:r>
            <a:r>
              <a:rPr kumimoji="1" lang="ja-JP" altLang="en-US" sz="1600" dirty="0">
                <a:latin typeface="Meiryo UI" panose="020B0604030504040204" pitchFamily="50" charset="-128"/>
                <a:ea typeface="Meiryo UI" panose="020B0604030504040204" pitchFamily="50" charset="-128"/>
              </a:rPr>
              <a:t>で入ってないな」</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「契約しないとプレゼントもらえないんだよな・・・」</a:t>
            </a:r>
            <a:endParaRPr kumimoji="1" lang="en-US" altLang="ja-JP" sz="1600" dirty="0">
              <a:latin typeface="Meiryo UI" panose="020B0604030504040204" pitchFamily="50" charset="-128"/>
              <a:ea typeface="Meiryo UI" panose="020B0604030504040204" pitchFamily="50" charset="-128"/>
            </a:endParaRPr>
          </a:p>
          <a:p>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というあなた！今回はチャンスです！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今回は、お見積もりをご依頼いただくだけで下記商品をプレゼント</a:t>
            </a:r>
            <a:r>
              <a:rPr kumimoji="1" lang="en-US" altLang="ja-JP" dirty="0">
                <a:latin typeface="Meiryo UI" panose="020B0604030504040204" pitchFamily="50" charset="-128"/>
                <a:ea typeface="Meiryo UI" panose="020B0604030504040204" pitchFamily="50" charset="-128"/>
              </a:rPr>
              <a:t>!</a:t>
            </a:r>
          </a:p>
          <a:p>
            <a:endParaRPr kumimoji="1" lang="en-US" altLang="ja-JP" sz="1400" b="1" dirty="0">
              <a:latin typeface="Meiryo UI" panose="020B0604030504040204" pitchFamily="50" charset="-128"/>
              <a:ea typeface="Meiryo UI" panose="020B0604030504040204" pitchFamily="50" charset="-128"/>
            </a:endParaRPr>
          </a:p>
        </p:txBody>
      </p:sp>
      <p:sp>
        <p:nvSpPr>
          <p:cNvPr id="36" name="角丸四角形 1">
            <a:extLst>
              <a:ext uri="{FF2B5EF4-FFF2-40B4-BE49-F238E27FC236}">
                <a16:creationId xmlns:a16="http://schemas.microsoft.com/office/drawing/2014/main" id="{AA50FA32-6E3D-42CA-BD38-A9B2D0C53812}"/>
              </a:ext>
            </a:extLst>
          </p:cNvPr>
          <p:cNvSpPr/>
          <p:nvPr/>
        </p:nvSpPr>
        <p:spPr>
          <a:xfrm>
            <a:off x="274896" y="5518969"/>
            <a:ext cx="6266829" cy="1700250"/>
          </a:xfrm>
          <a:prstGeom prst="round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dirty="0">
                <a:solidFill>
                  <a:schemeClr val="tx1"/>
                </a:solidFill>
                <a:ea typeface="HGP創英角ﾎﾟｯﾌﾟ体" panose="040B0A00000000000000" pitchFamily="50" charset="-128"/>
              </a:rPr>
              <a:t>スマホをお持ちの方</a:t>
            </a:r>
            <a:endParaRPr lang="en-US" altLang="ja-JP" dirty="0">
              <a:solidFill>
                <a:schemeClr val="tx1"/>
              </a:solidFill>
              <a:ea typeface="HGP創英角ﾎﾟｯﾌﾟ体" panose="040B0A00000000000000" pitchFamily="50" charset="-128"/>
            </a:endParaRPr>
          </a:p>
          <a:p>
            <a:pPr algn="ctr">
              <a:spcBef>
                <a:spcPct val="0"/>
              </a:spcBef>
            </a:pPr>
            <a:r>
              <a:rPr lang="en-US" altLang="ja-JP" sz="2400" b="1" u="sng" dirty="0" err="1">
                <a:solidFill>
                  <a:schemeClr val="tx1"/>
                </a:solidFill>
                <a:ea typeface="HGP創英角ﾎﾟｯﾌﾟ体" panose="040B0A00000000000000" pitchFamily="50" charset="-128"/>
              </a:rPr>
              <a:t>giftee</a:t>
            </a:r>
            <a:r>
              <a:rPr lang="en-US" altLang="ja-JP" sz="2400" dirty="0">
                <a:solidFill>
                  <a:schemeClr val="tx1"/>
                </a:solidFill>
                <a:ea typeface="HGP創英角ﾎﾟｯﾌﾟ体" panose="040B0A00000000000000" pitchFamily="50" charset="-128"/>
              </a:rPr>
              <a:t> </a:t>
            </a:r>
            <a:r>
              <a:rPr lang="ja-JP" altLang="en-US" sz="2400" dirty="0">
                <a:solidFill>
                  <a:schemeClr val="tx1"/>
                </a:solidFill>
                <a:ea typeface="HGP創英角ﾎﾟｯﾌﾟ体" panose="040B0A00000000000000" pitchFamily="50" charset="-128"/>
              </a:rPr>
              <a:t>ローソン「プレミアムロールケーキ」</a:t>
            </a:r>
            <a:endParaRPr lang="en-US" altLang="ja-JP" sz="2400" dirty="0">
              <a:solidFill>
                <a:schemeClr val="tx1"/>
              </a:solidFill>
              <a:ea typeface="HGP創英角ﾎﾟｯﾌﾟ体" panose="040B0A00000000000000" pitchFamily="50" charset="-128"/>
            </a:endParaRPr>
          </a:p>
          <a:p>
            <a:pPr>
              <a:spcBef>
                <a:spcPct val="0"/>
              </a:spcBef>
            </a:pPr>
            <a:r>
              <a:rPr lang="ja-JP" altLang="en-US" dirty="0">
                <a:solidFill>
                  <a:schemeClr val="tx1"/>
                </a:solidFill>
                <a:ea typeface="HGP創英角ﾎﾟｯﾌﾟ体" panose="040B0A00000000000000" pitchFamily="50" charset="-128"/>
              </a:rPr>
              <a:t>スマホをお持ちでない方</a:t>
            </a:r>
            <a:endParaRPr lang="en-US" altLang="ja-JP" dirty="0">
              <a:solidFill>
                <a:schemeClr val="tx1"/>
              </a:solidFill>
              <a:ea typeface="HGP創英角ﾎﾟｯﾌﾟ体" panose="040B0A00000000000000" pitchFamily="50" charset="-128"/>
            </a:endParaRPr>
          </a:p>
          <a:p>
            <a:pPr>
              <a:spcBef>
                <a:spcPct val="0"/>
              </a:spcBef>
            </a:pPr>
            <a:r>
              <a:rPr lang="ja-JP" altLang="en-US" sz="2400">
                <a:solidFill>
                  <a:schemeClr val="tx1"/>
                </a:solidFill>
                <a:ea typeface="HGP創英角ﾎﾟｯﾌﾟ体" panose="040B0A00000000000000" pitchFamily="50" charset="-128"/>
              </a:rPr>
              <a:t>　　菅田将暉</a:t>
            </a:r>
            <a:r>
              <a:rPr lang="ja-JP" altLang="en-US" sz="2400" dirty="0">
                <a:solidFill>
                  <a:schemeClr val="tx1"/>
                </a:solidFill>
                <a:ea typeface="HGP創英角ﾎﾟｯﾌﾟ体" panose="040B0A00000000000000" pitchFamily="50" charset="-128"/>
              </a:rPr>
              <a:t>ﾉｰﾄ　</a:t>
            </a:r>
            <a:r>
              <a:rPr lang="en-US" altLang="ja-JP" sz="2400" dirty="0">
                <a:solidFill>
                  <a:schemeClr val="tx1"/>
                </a:solidFill>
                <a:ea typeface="HGP創英角ﾎﾟｯﾌﾟ体" panose="040B0A00000000000000" pitchFamily="50" charset="-128"/>
              </a:rPr>
              <a:t>+</a:t>
            </a:r>
            <a:r>
              <a:rPr lang="ja-JP" altLang="en-US" sz="2400" dirty="0">
                <a:solidFill>
                  <a:schemeClr val="tx1"/>
                </a:solidFill>
                <a:ea typeface="HGP創英角ﾎﾟｯﾌﾟ体" panose="040B0A00000000000000" pitchFamily="50" charset="-128"/>
              </a:rPr>
              <a:t>　高橋一生クリアファイル</a:t>
            </a:r>
            <a:endParaRPr lang="en-US" altLang="ja-JP" sz="2400" dirty="0">
              <a:solidFill>
                <a:schemeClr val="tx1"/>
              </a:solidFill>
              <a:ea typeface="HGP創英角ﾎﾟｯﾌﾟ体" panose="040B0A00000000000000" pitchFamily="50" charset="-128"/>
            </a:endParaRPr>
          </a:p>
          <a:p>
            <a:pPr algn="ctr">
              <a:spcBef>
                <a:spcPct val="0"/>
              </a:spcBef>
            </a:pPr>
            <a:r>
              <a:rPr lang="ja-JP" altLang="en-US" sz="2000" dirty="0">
                <a:solidFill>
                  <a:schemeClr val="tx1"/>
                </a:solidFill>
                <a:ea typeface="HGP創英角ﾎﾟｯﾌﾟ体" panose="040B0A00000000000000" pitchFamily="50" charset="-128"/>
              </a:rPr>
              <a:t>　　　　　　　　　　　　　　　　　　　　　　　　　　　　　</a:t>
            </a:r>
            <a:r>
              <a:rPr lang="ja-JP" altLang="en-US" sz="2400" dirty="0">
                <a:solidFill>
                  <a:schemeClr val="tx1"/>
                </a:solidFill>
                <a:ea typeface="HGP創英角ﾎﾟｯﾌﾟ体" panose="040B0A00000000000000" pitchFamily="50" charset="-128"/>
              </a:rPr>
              <a:t>各</a:t>
            </a:r>
            <a:r>
              <a:rPr lang="en-US" altLang="ja-JP" sz="2400" dirty="0">
                <a:solidFill>
                  <a:schemeClr val="tx1"/>
                </a:solidFill>
                <a:ea typeface="HGP創英角ﾎﾟｯﾌﾟ体" panose="040B0A00000000000000" pitchFamily="50" charset="-128"/>
              </a:rPr>
              <a:t>1</a:t>
            </a:r>
            <a:r>
              <a:rPr lang="ja-JP" altLang="en-US" sz="2400" dirty="0">
                <a:solidFill>
                  <a:schemeClr val="tx1"/>
                </a:solidFill>
                <a:ea typeface="HGP創英角ﾎﾟｯﾌﾟ体" panose="040B0A00000000000000" pitchFamily="50" charset="-128"/>
              </a:rPr>
              <a:t>冊</a:t>
            </a:r>
            <a:endParaRPr lang="en-US" altLang="ja-JP" sz="2400" dirty="0">
              <a:solidFill>
                <a:schemeClr val="tx1"/>
              </a:solidFill>
              <a:ea typeface="HGP創英角ﾎﾟｯﾌﾟ体" panose="040B0A00000000000000" pitchFamily="50" charset="-128"/>
            </a:endParaRPr>
          </a:p>
        </p:txBody>
      </p:sp>
      <p:sp>
        <p:nvSpPr>
          <p:cNvPr id="6" name="四角形: 角を丸くする 5">
            <a:extLst>
              <a:ext uri="{FF2B5EF4-FFF2-40B4-BE49-F238E27FC236}">
                <a16:creationId xmlns:a16="http://schemas.microsoft.com/office/drawing/2014/main" id="{7FC63C8A-DFA5-450E-BBBD-E9D470987363}"/>
              </a:ext>
            </a:extLst>
          </p:cNvPr>
          <p:cNvSpPr/>
          <p:nvPr/>
        </p:nvSpPr>
        <p:spPr>
          <a:xfrm>
            <a:off x="4139514" y="2616863"/>
            <a:ext cx="2549206" cy="1220202"/>
          </a:xfrm>
          <a:prstGeom prst="roundRect">
            <a:avLst/>
          </a:prstGeom>
          <a:solidFill>
            <a:srgbClr val="FFFF99"/>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ysClr val="windowText" lastClr="000000"/>
                </a:solidFill>
                <a:latin typeface="Calibri 本文"/>
                <a:ea typeface="HGP創英角ﾎﾟｯﾌﾟ体" panose="040B0A00000000000000" pitchFamily="50" charset="-128"/>
              </a:rPr>
              <a:t>団体扱割引</a:t>
            </a:r>
            <a:endParaRPr kumimoji="1" lang="en-US" altLang="ja-JP" dirty="0">
              <a:solidFill>
                <a:sysClr val="windowText" lastClr="000000"/>
              </a:solidFill>
              <a:latin typeface="Calibri 本文"/>
              <a:ea typeface="HGP創英角ﾎﾟｯﾌﾟ体" panose="040B0A00000000000000" pitchFamily="50" charset="-128"/>
            </a:endParaRPr>
          </a:p>
          <a:p>
            <a:pPr algn="ctr"/>
            <a:r>
              <a:rPr kumimoji="1" lang="ja-JP" altLang="en-US" dirty="0">
                <a:solidFill>
                  <a:sysClr val="windowText" lastClr="000000"/>
                </a:solidFill>
                <a:latin typeface="Calibri 本文"/>
                <a:ea typeface="HGP創英角ﾎﾟｯﾌﾟ体" panose="040B0A00000000000000" pitchFamily="50" charset="-128"/>
              </a:rPr>
              <a:t>自動車：</a:t>
            </a:r>
            <a:r>
              <a:rPr kumimoji="1" lang="en-US" altLang="ja-JP" sz="2800" b="1" dirty="0">
                <a:solidFill>
                  <a:srgbClr val="FF0000"/>
                </a:solidFill>
                <a:latin typeface="Calibri 本文"/>
                <a:ea typeface="HGP創英角ﾎﾟｯﾌﾟ体" panose="040B0A00000000000000" pitchFamily="50" charset="-128"/>
              </a:rPr>
              <a:t>30</a:t>
            </a:r>
            <a:r>
              <a:rPr kumimoji="1" lang="ja-JP" altLang="en-US" sz="2800" b="1" dirty="0">
                <a:solidFill>
                  <a:srgbClr val="FF0000"/>
                </a:solidFill>
                <a:latin typeface="Calibri 本文"/>
                <a:ea typeface="HGP創英角ﾎﾟｯﾌﾟ体" panose="040B0A00000000000000" pitchFamily="50" charset="-128"/>
              </a:rPr>
              <a:t>％</a:t>
            </a:r>
            <a:r>
              <a:rPr lang="ja-JP" altLang="ja-JP" sz="1800" dirty="0">
                <a:solidFill>
                  <a:srgbClr val="FF0000"/>
                </a:solidFill>
                <a:latin typeface="ＭＳ Ｐゴシック" panose="020B0600070205080204" pitchFamily="50" charset="-128"/>
                <a:ea typeface="ＭＳ Ｐゴシック" panose="020B0600070205080204" pitchFamily="50" charset="-128"/>
              </a:rPr>
              <a:t> </a:t>
            </a:r>
            <a:r>
              <a:rPr lang="ja-JP" altLang="ja-JP" sz="12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dirty="0">
                <a:solidFill>
                  <a:sysClr val="windowText" lastClr="000000"/>
                </a:solidFill>
                <a:latin typeface="Calibri 本文"/>
                <a:ea typeface="HGP創英角ﾎﾟｯﾌﾟ体" panose="040B0A00000000000000" pitchFamily="50" charset="-128"/>
              </a:rPr>
              <a:t>割引</a:t>
            </a:r>
            <a:endParaRPr kumimoji="1" lang="en-US" altLang="ja-JP" dirty="0">
              <a:solidFill>
                <a:sysClr val="windowText" lastClr="000000"/>
              </a:solidFill>
              <a:latin typeface="Calibri 本文"/>
              <a:ea typeface="HGP創英角ﾎﾟｯﾌﾟ体" panose="040B0A00000000000000" pitchFamily="50" charset="-128"/>
            </a:endParaRPr>
          </a:p>
        </p:txBody>
      </p:sp>
      <p:sp>
        <p:nvSpPr>
          <p:cNvPr id="7" name="四角形: 角を丸くする 6">
            <a:extLst>
              <a:ext uri="{FF2B5EF4-FFF2-40B4-BE49-F238E27FC236}">
                <a16:creationId xmlns:a16="http://schemas.microsoft.com/office/drawing/2014/main" id="{12B2584C-C2EE-4CB8-A153-D1CD84A3EF8E}"/>
              </a:ext>
            </a:extLst>
          </p:cNvPr>
          <p:cNvSpPr/>
          <p:nvPr/>
        </p:nvSpPr>
        <p:spPr>
          <a:xfrm>
            <a:off x="88435" y="2099500"/>
            <a:ext cx="6663668" cy="2850325"/>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スクロール: 横 7">
            <a:extLst>
              <a:ext uri="{FF2B5EF4-FFF2-40B4-BE49-F238E27FC236}">
                <a16:creationId xmlns:a16="http://schemas.microsoft.com/office/drawing/2014/main" id="{73489636-893E-4250-BB7A-5659A8DA30BB}"/>
              </a:ext>
            </a:extLst>
          </p:cNvPr>
          <p:cNvSpPr/>
          <p:nvPr/>
        </p:nvSpPr>
        <p:spPr>
          <a:xfrm>
            <a:off x="245170" y="8081167"/>
            <a:ext cx="6266829" cy="1809295"/>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ja-JP" altLang="en-US" dirty="0">
                <a:solidFill>
                  <a:schemeClr val="tx1"/>
                </a:solidFill>
                <a:ea typeface="HGP創英角ﾎﾟｯﾌﾟ体" panose="040B0A00000000000000" pitchFamily="50" charset="-128"/>
              </a:rPr>
              <a:t>スマホをお持ちの方</a:t>
            </a:r>
            <a:endParaRPr lang="en-US" altLang="ja-JP" dirty="0">
              <a:solidFill>
                <a:schemeClr val="tx1"/>
              </a:solidFill>
              <a:ea typeface="HGP創英角ﾎﾟｯﾌﾟ体" panose="040B0A00000000000000" pitchFamily="50" charset="-128"/>
            </a:endParaRPr>
          </a:p>
          <a:p>
            <a:pPr algn="ctr">
              <a:spcBef>
                <a:spcPct val="0"/>
              </a:spcBef>
            </a:pPr>
            <a:r>
              <a:rPr lang="en-US" altLang="ja-JP" sz="2400" b="1" u="sng" dirty="0" err="1">
                <a:solidFill>
                  <a:schemeClr val="tx1"/>
                </a:solidFill>
                <a:latin typeface="Calibri 本文"/>
                <a:ea typeface="HGP創英角ﾎﾟｯﾌﾟ体" panose="040B0A00000000000000" pitchFamily="50" charset="-128"/>
              </a:rPr>
              <a:t>giftee</a:t>
            </a:r>
            <a:r>
              <a:rPr lang="ja-JP" altLang="en-US" sz="2400" dirty="0">
                <a:solidFill>
                  <a:schemeClr val="tx1"/>
                </a:solidFill>
                <a:latin typeface="Calibri 本文"/>
                <a:ea typeface="HGP創英角ﾎﾟｯﾌﾟ体" panose="040B0A00000000000000" pitchFamily="50" charset="-128"/>
              </a:rPr>
              <a:t>ローソン「</a:t>
            </a:r>
            <a:r>
              <a:rPr lang="ja-JP" altLang="en-US" sz="2400" b="1" dirty="0">
                <a:solidFill>
                  <a:schemeClr val="tx1"/>
                </a:solidFill>
                <a:latin typeface="Calibri 本文"/>
                <a:ea typeface="HGP創英角ﾎﾟｯﾌﾟ体" panose="040B0A00000000000000" pitchFamily="50" charset="-128"/>
              </a:rPr>
              <a:t>からあげくん</a:t>
            </a:r>
            <a:r>
              <a:rPr lang="ja-JP" altLang="en-US" sz="2400" dirty="0">
                <a:solidFill>
                  <a:schemeClr val="tx1"/>
                </a:solidFill>
                <a:latin typeface="Calibri 本文"/>
                <a:ea typeface="HGP創英角ﾎﾟｯﾌﾟ体" panose="040B0A00000000000000" pitchFamily="50" charset="-128"/>
              </a:rPr>
              <a:t>２個」</a:t>
            </a:r>
            <a:endParaRPr lang="en-US" altLang="ja-JP" sz="2400" dirty="0">
              <a:solidFill>
                <a:schemeClr val="tx1"/>
              </a:solidFill>
              <a:latin typeface="Calibri 本文"/>
              <a:ea typeface="HGP創英角ﾎﾟｯﾌﾟ体" panose="040B0A00000000000000" pitchFamily="50" charset="-128"/>
            </a:endParaRPr>
          </a:p>
          <a:p>
            <a:pPr>
              <a:spcBef>
                <a:spcPct val="0"/>
              </a:spcBef>
            </a:pPr>
            <a:r>
              <a:rPr lang="ja-JP" altLang="en-US" dirty="0">
                <a:solidFill>
                  <a:schemeClr val="tx1"/>
                </a:solidFill>
                <a:ea typeface="HGP創英角ﾎﾟｯﾌﾟ体" panose="040B0A00000000000000" pitchFamily="50" charset="-128"/>
              </a:rPr>
              <a:t>スマホをお持ちでない方</a:t>
            </a:r>
            <a:endParaRPr lang="en-US" altLang="ja-JP" dirty="0">
              <a:solidFill>
                <a:schemeClr val="tx1"/>
              </a:solidFill>
              <a:ea typeface="HGP創英角ﾎﾟｯﾌﾟ体" panose="040B0A00000000000000" pitchFamily="50" charset="-128"/>
            </a:endParaRPr>
          </a:p>
          <a:p>
            <a:pPr algn="ctr">
              <a:spcBef>
                <a:spcPct val="0"/>
              </a:spcBef>
            </a:pPr>
            <a:r>
              <a:rPr lang="en-US" altLang="ja-JP" sz="2400" dirty="0">
                <a:solidFill>
                  <a:schemeClr val="tx1"/>
                </a:solidFill>
                <a:latin typeface="Calibri 本文"/>
                <a:ea typeface="HGP創英角ﾎﾟｯﾌﾟ体" panose="040B0A00000000000000" pitchFamily="50" charset="-128"/>
              </a:rPr>
              <a:t>	</a:t>
            </a:r>
            <a:r>
              <a:rPr lang="ja-JP" altLang="en-US" sz="2400" dirty="0">
                <a:solidFill>
                  <a:schemeClr val="tx1"/>
                </a:solidFill>
                <a:latin typeface="Calibri 本文"/>
                <a:ea typeface="HGP創英角ﾎﾟｯﾌﾟ体" panose="040B0A00000000000000" pitchFamily="50" charset="-128"/>
              </a:rPr>
              <a:t>たまごギフト券　</a:t>
            </a:r>
            <a:r>
              <a:rPr lang="en-US" altLang="ja-JP" sz="2400" dirty="0">
                <a:solidFill>
                  <a:schemeClr val="tx1"/>
                </a:solidFill>
                <a:latin typeface="Calibri 本文"/>
                <a:ea typeface="HGP創英角ﾎﾟｯﾌﾟ体" panose="040B0A00000000000000" pitchFamily="50" charset="-128"/>
              </a:rPr>
              <a:t>105</a:t>
            </a:r>
            <a:r>
              <a:rPr lang="ja-JP" altLang="en-US" sz="2400" dirty="0">
                <a:solidFill>
                  <a:schemeClr val="tx1"/>
                </a:solidFill>
                <a:latin typeface="Calibri 本文"/>
                <a:ea typeface="HGP創英角ﾎﾟｯﾌﾟ体" panose="040B0A00000000000000" pitchFamily="50" charset="-128"/>
              </a:rPr>
              <a:t>円Ｘ</a:t>
            </a:r>
            <a:r>
              <a:rPr lang="en-US" altLang="ja-JP" sz="2400" dirty="0">
                <a:solidFill>
                  <a:schemeClr val="tx1"/>
                </a:solidFill>
                <a:latin typeface="Calibri 本文"/>
                <a:ea typeface="HGP創英角ﾎﾟｯﾌﾟ体" panose="040B0A00000000000000" pitchFamily="50" charset="-128"/>
              </a:rPr>
              <a:t>5</a:t>
            </a:r>
            <a:r>
              <a:rPr lang="ja-JP" altLang="en-US" sz="2400" dirty="0">
                <a:solidFill>
                  <a:schemeClr val="tx1"/>
                </a:solidFill>
                <a:latin typeface="Calibri 本文"/>
                <a:ea typeface="HGP創英角ﾎﾟｯﾌﾟ体" panose="040B0A00000000000000" pitchFamily="50" charset="-128"/>
              </a:rPr>
              <a:t>枚</a:t>
            </a:r>
            <a:endParaRPr lang="en-US" altLang="ja-JP" sz="2400" dirty="0">
              <a:solidFill>
                <a:schemeClr val="tx1"/>
              </a:solidFill>
              <a:latin typeface="Calibri 本文"/>
              <a:ea typeface="HGP創英角ﾎﾟｯﾌﾟ体" panose="040B0A00000000000000" pitchFamily="50" charset="-128"/>
            </a:endParaRPr>
          </a:p>
        </p:txBody>
      </p:sp>
      <p:sp>
        <p:nvSpPr>
          <p:cNvPr id="22" name="爆発 1 2">
            <a:extLst>
              <a:ext uri="{FF2B5EF4-FFF2-40B4-BE49-F238E27FC236}">
                <a16:creationId xmlns:a16="http://schemas.microsoft.com/office/drawing/2014/main" id="{1C37566A-B65A-453C-8C2C-37E86E94EF16}"/>
              </a:ext>
            </a:extLst>
          </p:cNvPr>
          <p:cNvSpPr>
            <a:spLocks noChangeArrowheads="1"/>
          </p:cNvSpPr>
          <p:nvPr/>
        </p:nvSpPr>
        <p:spPr bwMode="auto">
          <a:xfrm rot="20570994">
            <a:off x="3348434" y="7195013"/>
            <a:ext cx="2471670" cy="1044737"/>
          </a:xfrm>
          <a:prstGeom prst="irregularSeal1">
            <a:avLst/>
          </a:prstGeom>
          <a:solidFill>
            <a:srgbClr val="FFFF00"/>
          </a:solidFill>
          <a:ln w="9525" algn="ctr">
            <a:solidFill>
              <a:schemeClr val="tx1"/>
            </a:solidFill>
            <a:round/>
            <a:headEnd/>
            <a:tailEnd/>
          </a:ln>
        </p:spPr>
        <p:txBody>
          <a:bodyPr wrap="none" anchor="ctr"/>
          <a:lstStyle>
            <a:lvl1pPr defTabSz="957263">
              <a:spcBef>
                <a:spcPct val="20000"/>
              </a:spcBef>
              <a:buChar char="•"/>
              <a:defRPr kumimoji="1" sz="3400">
                <a:solidFill>
                  <a:schemeClr val="tx1"/>
                </a:solidFill>
                <a:latin typeface="Arial" panose="020B0604020202020204" pitchFamily="34" charset="0"/>
                <a:ea typeface="ＭＳ Ｐゴシック" panose="020B0600070205080204" pitchFamily="50" charset="-128"/>
              </a:defRPr>
            </a:lvl1pPr>
            <a:lvl2pPr marL="742950" indent="-285750" defTabSz="957263">
              <a:spcBef>
                <a:spcPct val="20000"/>
              </a:spcBef>
              <a:buChar char="–"/>
              <a:defRPr kumimoji="1" sz="2900">
                <a:solidFill>
                  <a:schemeClr val="tx1"/>
                </a:solidFill>
                <a:latin typeface="Arial" panose="020B0604020202020204" pitchFamily="34" charset="0"/>
                <a:ea typeface="ＭＳ Ｐゴシック" panose="020B0600070205080204" pitchFamily="50" charset="-128"/>
              </a:defRPr>
            </a:lvl2pPr>
            <a:lvl3pPr marL="1143000" indent="-228600" defTabSz="957263">
              <a:spcBef>
                <a:spcPct val="20000"/>
              </a:spcBef>
              <a:buChar char="•"/>
              <a:defRPr kumimoji="1" sz="2500">
                <a:solidFill>
                  <a:schemeClr val="tx1"/>
                </a:solidFill>
                <a:latin typeface="Arial" panose="020B0604020202020204" pitchFamily="34" charset="0"/>
                <a:ea typeface="ＭＳ Ｐゴシック" panose="020B0600070205080204" pitchFamily="50" charset="-128"/>
              </a:defRPr>
            </a:lvl3pPr>
            <a:lvl4pPr marL="16002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4pPr>
            <a:lvl5pPr marL="2057400" indent="-228600" defTabSz="957263">
              <a:spcBef>
                <a:spcPct val="20000"/>
              </a:spcBef>
              <a:buChar char="»"/>
              <a:defRPr kumimoji="1" sz="2100">
                <a:solidFill>
                  <a:schemeClr val="tx1"/>
                </a:solidFill>
                <a:latin typeface="Arial" panose="020B060402020202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Char char="»"/>
              <a:defRPr kumimoji="1" sz="21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2800" dirty="0">
                <a:latin typeface="Calibri 本文"/>
                <a:ea typeface="HGP創英角ﾎﾟｯﾌﾟ体" panose="040B0A00000000000000" pitchFamily="50" charset="-128"/>
              </a:rPr>
              <a:t>さらに！</a:t>
            </a:r>
          </a:p>
        </p:txBody>
      </p:sp>
      <p:sp>
        <p:nvSpPr>
          <p:cNvPr id="5" name="四角形: 角を丸くする 4">
            <a:extLst>
              <a:ext uri="{FF2B5EF4-FFF2-40B4-BE49-F238E27FC236}">
                <a16:creationId xmlns:a16="http://schemas.microsoft.com/office/drawing/2014/main" id="{0731B37E-7EB5-4AD6-8F06-BEBF66CB950E}"/>
              </a:ext>
            </a:extLst>
          </p:cNvPr>
          <p:cNvSpPr/>
          <p:nvPr/>
        </p:nvSpPr>
        <p:spPr>
          <a:xfrm>
            <a:off x="0" y="5018306"/>
            <a:ext cx="2983832" cy="495558"/>
          </a:xfrm>
          <a:prstGeom prst="round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創英角ﾎﾟｯﾌﾟ体" panose="040B0A09000000000000" pitchFamily="49" charset="-128"/>
                <a:ea typeface="HG創英角ﾎﾟｯﾌﾟ体" panose="040B0A09000000000000" pitchFamily="49" charset="-128"/>
              </a:rPr>
              <a:t>お見積り依頼の方全員に</a:t>
            </a:r>
          </a:p>
        </p:txBody>
      </p:sp>
      <p:sp>
        <p:nvSpPr>
          <p:cNvPr id="19" name="四角形: 角を丸くする 18">
            <a:extLst>
              <a:ext uri="{FF2B5EF4-FFF2-40B4-BE49-F238E27FC236}">
                <a16:creationId xmlns:a16="http://schemas.microsoft.com/office/drawing/2014/main" id="{941348BC-C57D-4E9C-8C6C-75C0A55DD231}"/>
              </a:ext>
            </a:extLst>
          </p:cNvPr>
          <p:cNvSpPr/>
          <p:nvPr/>
        </p:nvSpPr>
        <p:spPr>
          <a:xfrm>
            <a:off x="0" y="7717381"/>
            <a:ext cx="2983832" cy="495558"/>
          </a:xfrm>
          <a:prstGeom prst="roundRect">
            <a:avLst/>
          </a:prstGeom>
          <a:solidFill>
            <a:srgbClr val="FF66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創英角ﾎﾟｯﾌﾟ体" panose="040B0A09000000000000" pitchFamily="49" charset="-128"/>
                <a:ea typeface="HG創英角ﾎﾟｯﾌﾟ体" panose="040B0A09000000000000" pitchFamily="49" charset="-128"/>
              </a:rPr>
              <a:t>ご成約頂いた方全員に</a:t>
            </a:r>
          </a:p>
        </p:txBody>
      </p:sp>
      <p:sp>
        <p:nvSpPr>
          <p:cNvPr id="9" name="テキスト ボックス 8">
            <a:extLst>
              <a:ext uri="{FF2B5EF4-FFF2-40B4-BE49-F238E27FC236}">
                <a16:creationId xmlns:a16="http://schemas.microsoft.com/office/drawing/2014/main" id="{C58E79B4-8138-5039-423D-208435E22C3F}"/>
              </a:ext>
            </a:extLst>
          </p:cNvPr>
          <p:cNvSpPr txBox="1"/>
          <p:nvPr/>
        </p:nvSpPr>
        <p:spPr>
          <a:xfrm>
            <a:off x="526601" y="4541899"/>
            <a:ext cx="6260047" cy="461665"/>
          </a:xfrm>
          <a:prstGeom prst="rect">
            <a:avLst/>
          </a:prstGeom>
          <a:noFill/>
        </p:spPr>
        <p:txBody>
          <a:bodyPr wrap="none" rtlCol="0">
            <a:spAutoFit/>
          </a:bodyPr>
          <a:lstStyle/>
          <a:p>
            <a:r>
              <a:rPr lang="ja-JP" altLang="ja-JP" sz="800" dirty="0">
                <a:solidFill>
                  <a:srgbClr val="FF0000"/>
                </a:solidFill>
                <a:latin typeface="ＭＳ Ｐゴシック" panose="020B0600070205080204" pitchFamily="50" charset="-128"/>
                <a:ea typeface="ＭＳ Ｐゴシック" panose="020B0600070205080204" pitchFamily="50" charset="-128"/>
              </a:rPr>
              <a:t>※団体扱割増引率は、</a:t>
            </a:r>
            <a:r>
              <a:rPr lang="ja-JP" altLang="en-US" sz="800" dirty="0">
                <a:solidFill>
                  <a:srgbClr val="FF0000"/>
                </a:solidFill>
                <a:latin typeface="ＭＳ Ｐゴシック" panose="020B0600070205080204" pitchFamily="50" charset="-128"/>
                <a:ea typeface="ＭＳ Ｐゴシック" panose="020B0600070205080204" pitchFamily="50" charset="-128"/>
              </a:rPr>
              <a:t>コニカミノルタ</a:t>
            </a:r>
            <a:r>
              <a:rPr lang="ja-JP" altLang="ja-JP" sz="800" dirty="0">
                <a:solidFill>
                  <a:srgbClr val="FF0000"/>
                </a:solidFill>
                <a:latin typeface="ＭＳ Ｐゴシック" panose="020B0600070205080204" pitchFamily="50" charset="-128"/>
                <a:ea typeface="ＭＳ Ｐゴシック" panose="020B0600070205080204" pitchFamily="50" charset="-128"/>
              </a:rPr>
              <a:t>グループ団体扱自動車保険の「ご契約台数」と「損害率」に応じて毎年算出され変動する場合があります。</a:t>
            </a:r>
            <a:endParaRPr lang="en-US" altLang="ja-JP" sz="800" dirty="0">
              <a:solidFill>
                <a:srgbClr val="FF0000"/>
              </a:solidFill>
              <a:latin typeface="ＭＳ Ｐゴシック" panose="020B0600070205080204" pitchFamily="50" charset="-128"/>
              <a:ea typeface="ＭＳ Ｐゴシック" panose="020B0600070205080204" pitchFamily="50" charset="-128"/>
            </a:endParaRPr>
          </a:p>
          <a:p>
            <a:r>
              <a:rPr lang="ja-JP" altLang="ja-JP" sz="800" dirty="0">
                <a:solidFill>
                  <a:srgbClr val="FF0000"/>
                </a:solidFill>
                <a:latin typeface="ＭＳ Ｐゴシック" panose="020B0600070205080204" pitchFamily="50" charset="-128"/>
                <a:ea typeface="ＭＳ Ｐゴシック" panose="020B0600070205080204" pitchFamily="50" charset="-128"/>
              </a:rPr>
              <a:t>団体扱割引　</a:t>
            </a:r>
            <a:r>
              <a:rPr lang="en-US" altLang="ja-JP" sz="800" dirty="0">
                <a:solidFill>
                  <a:srgbClr val="FF0000"/>
                </a:solidFill>
                <a:latin typeface="ＭＳ Ｐゴシック" panose="020B0600070205080204" pitchFamily="50" charset="-128"/>
                <a:ea typeface="ＭＳ Ｐゴシック" panose="020B0600070205080204" pitchFamily="50" charset="-128"/>
              </a:rPr>
              <a:t>30</a:t>
            </a:r>
            <a:r>
              <a:rPr lang="ja-JP" altLang="ja-JP" sz="800" dirty="0">
                <a:solidFill>
                  <a:srgbClr val="FF0000"/>
                </a:solidFill>
                <a:latin typeface="ＭＳ Ｐゴシック" panose="020B0600070205080204" pitchFamily="50" charset="-128"/>
                <a:ea typeface="ＭＳ Ｐゴシック" panose="020B0600070205080204" pitchFamily="50" charset="-128"/>
              </a:rPr>
              <a:t>％は、ご契約期間の初日が</a:t>
            </a:r>
            <a:r>
              <a:rPr lang="en-US" altLang="ja-JP" sz="800" dirty="0">
                <a:solidFill>
                  <a:srgbClr val="FF0000"/>
                </a:solidFill>
                <a:latin typeface="ＭＳ Ｐゴシック" panose="020B0600070205080204" pitchFamily="50" charset="-128"/>
                <a:ea typeface="ＭＳ Ｐゴシック" panose="020B0600070205080204" pitchFamily="50" charset="-128"/>
              </a:rPr>
              <a:t>2023</a:t>
            </a:r>
            <a:r>
              <a:rPr lang="ja-JP" altLang="ja-JP" sz="800" dirty="0">
                <a:solidFill>
                  <a:srgbClr val="FF0000"/>
                </a:solidFill>
                <a:latin typeface="ＭＳ Ｐゴシック" panose="020B0600070205080204" pitchFamily="50" charset="-128"/>
                <a:ea typeface="ＭＳ Ｐゴシック" panose="020B0600070205080204" pitchFamily="50" charset="-128"/>
              </a:rPr>
              <a:t>年</a:t>
            </a:r>
            <a:r>
              <a:rPr lang="en-US" altLang="ja-JP" sz="800" dirty="0">
                <a:solidFill>
                  <a:srgbClr val="FF0000"/>
                </a:solidFill>
                <a:latin typeface="ＭＳ Ｐゴシック" panose="020B0600070205080204" pitchFamily="50" charset="-128"/>
                <a:ea typeface="ＭＳ Ｐゴシック" panose="020B0600070205080204" pitchFamily="50" charset="-128"/>
              </a:rPr>
              <a:t>6</a:t>
            </a:r>
            <a:r>
              <a:rPr lang="ja-JP" altLang="ja-JP" sz="800" dirty="0">
                <a:solidFill>
                  <a:srgbClr val="FF0000"/>
                </a:solidFill>
                <a:latin typeface="ＭＳ Ｐゴシック" panose="020B0600070205080204" pitchFamily="50" charset="-128"/>
                <a:ea typeface="ＭＳ Ｐゴシック" panose="020B0600070205080204" pitchFamily="50" charset="-128"/>
              </a:rPr>
              <a:t>月</a:t>
            </a:r>
            <a:r>
              <a:rPr lang="en-US" altLang="ja-JP" sz="800" dirty="0">
                <a:solidFill>
                  <a:srgbClr val="FF0000"/>
                </a:solidFill>
                <a:latin typeface="ＭＳ Ｐゴシック" panose="020B0600070205080204" pitchFamily="50" charset="-128"/>
                <a:ea typeface="ＭＳ Ｐゴシック" panose="020B0600070205080204" pitchFamily="50" charset="-128"/>
              </a:rPr>
              <a:t>1</a:t>
            </a:r>
            <a:r>
              <a:rPr lang="ja-JP" altLang="ja-JP" sz="800" dirty="0">
                <a:solidFill>
                  <a:srgbClr val="FF0000"/>
                </a:solidFill>
                <a:latin typeface="ＭＳ Ｐゴシック" panose="020B0600070205080204" pitchFamily="50" charset="-128"/>
                <a:ea typeface="ＭＳ Ｐゴシック" panose="020B0600070205080204" pitchFamily="50" charset="-128"/>
              </a:rPr>
              <a:t>日から</a:t>
            </a:r>
            <a:r>
              <a:rPr lang="en-US" altLang="ja-JP" sz="800" dirty="0">
                <a:solidFill>
                  <a:srgbClr val="FF0000"/>
                </a:solidFill>
                <a:latin typeface="ＭＳ Ｐゴシック" panose="020B0600070205080204" pitchFamily="50" charset="-128"/>
                <a:ea typeface="ＭＳ Ｐゴシック" panose="020B0600070205080204" pitchFamily="50" charset="-128"/>
              </a:rPr>
              <a:t>2024</a:t>
            </a:r>
            <a:r>
              <a:rPr lang="ja-JP" altLang="ja-JP" sz="800" dirty="0">
                <a:solidFill>
                  <a:srgbClr val="FF0000"/>
                </a:solidFill>
                <a:latin typeface="ＭＳ Ｐゴシック" panose="020B0600070205080204" pitchFamily="50" charset="-128"/>
                <a:ea typeface="ＭＳ Ｐゴシック" panose="020B0600070205080204" pitchFamily="50" charset="-128"/>
              </a:rPr>
              <a:t>年</a:t>
            </a:r>
            <a:r>
              <a:rPr lang="en-US" altLang="ja-JP" sz="800" dirty="0">
                <a:solidFill>
                  <a:srgbClr val="FF0000"/>
                </a:solidFill>
                <a:latin typeface="ＭＳ Ｐゴシック" panose="020B0600070205080204" pitchFamily="50" charset="-128"/>
                <a:ea typeface="ＭＳ Ｐゴシック" panose="020B0600070205080204" pitchFamily="50" charset="-128"/>
              </a:rPr>
              <a:t>5</a:t>
            </a:r>
            <a:r>
              <a:rPr lang="ja-JP" altLang="ja-JP" sz="800" dirty="0">
                <a:solidFill>
                  <a:srgbClr val="FF0000"/>
                </a:solidFill>
                <a:latin typeface="ＭＳ Ｐゴシック" panose="020B0600070205080204" pitchFamily="50" charset="-128"/>
                <a:ea typeface="ＭＳ Ｐゴシック" panose="020B0600070205080204" pitchFamily="50" charset="-128"/>
              </a:rPr>
              <a:t>月</a:t>
            </a:r>
            <a:r>
              <a:rPr lang="en-US" altLang="ja-JP" sz="800" dirty="0">
                <a:solidFill>
                  <a:srgbClr val="FF0000"/>
                </a:solidFill>
                <a:latin typeface="ＭＳ Ｐゴシック" panose="020B0600070205080204" pitchFamily="50" charset="-128"/>
                <a:ea typeface="ＭＳ Ｐゴシック" panose="020B0600070205080204" pitchFamily="50" charset="-128"/>
              </a:rPr>
              <a:t>31</a:t>
            </a:r>
            <a:r>
              <a:rPr lang="ja-JP" altLang="ja-JP" sz="800" dirty="0">
                <a:solidFill>
                  <a:srgbClr val="FF0000"/>
                </a:solidFill>
                <a:latin typeface="ＭＳ Ｐゴシック" panose="020B0600070205080204" pitchFamily="50" charset="-128"/>
                <a:ea typeface="ＭＳ Ｐゴシック" panose="020B0600070205080204" pitchFamily="50" charset="-128"/>
              </a:rPr>
              <a:t>日までのご契約に適用されます。</a:t>
            </a:r>
            <a:endParaRPr kumimoji="1" lang="ja-JP" altLang="en-US" sz="800" dirty="0">
              <a:solidFill>
                <a:srgbClr val="FF0000"/>
              </a:solidFill>
              <a:latin typeface="ＭＳ Ｐゴシック" panose="020B0600070205080204" pitchFamily="50" charset="-128"/>
              <a:ea typeface="ＭＳ Ｐゴシック" panose="020B0600070205080204" pitchFamily="50" charset="-128"/>
            </a:endParaRPr>
          </a:p>
          <a:p>
            <a:endParaRPr kumimoji="1" lang="ja-JP" altLang="en-US" sz="800" dirty="0"/>
          </a:p>
        </p:txBody>
      </p:sp>
    </p:spTree>
    <p:extLst>
      <p:ext uri="{BB962C8B-B14F-4D97-AF65-F5344CB8AC3E}">
        <p14:creationId xmlns:p14="http://schemas.microsoft.com/office/powerpoint/2010/main" val="759661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a:extLst>
              <a:ext uri="{FF2B5EF4-FFF2-40B4-BE49-F238E27FC236}">
                <a16:creationId xmlns:a16="http://schemas.microsoft.com/office/drawing/2014/main" id="{B8FBAA1C-2EAE-40BF-A544-36C3F23D98CF}"/>
              </a:ext>
            </a:extLst>
          </p:cNvPr>
          <p:cNvSpPr/>
          <p:nvPr/>
        </p:nvSpPr>
        <p:spPr>
          <a:xfrm>
            <a:off x="197602" y="2523766"/>
            <a:ext cx="6461558" cy="2282583"/>
          </a:xfrm>
          <a:prstGeom prst="rect">
            <a:avLst/>
          </a:prstGeom>
          <a:solidFill>
            <a:schemeClr val="bg2"/>
          </a:solidFill>
          <a:ln>
            <a:solidFill>
              <a:schemeClr val="bg2">
                <a:lumMod val="9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kumimoji="1" lang="en-US" altLang="ja-JP" sz="105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1084652" y="8162185"/>
            <a:ext cx="1241470" cy="338555"/>
          </a:xfrm>
          <a:prstGeom prst="rect">
            <a:avLst/>
          </a:prstGeom>
          <a:solidFill>
            <a:srgbClr val="80808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t>取扱代理店</a:t>
            </a:r>
          </a:p>
        </p:txBody>
      </p:sp>
      <p:sp>
        <p:nvSpPr>
          <p:cNvPr id="6" name="正方形/長方形 5"/>
          <p:cNvSpPr/>
          <p:nvPr/>
        </p:nvSpPr>
        <p:spPr>
          <a:xfrm>
            <a:off x="117367" y="8503241"/>
            <a:ext cx="3420269" cy="523220"/>
          </a:xfrm>
          <a:prstGeom prst="rect">
            <a:avLst/>
          </a:prstGeom>
        </p:spPr>
        <p:txBody>
          <a:bodyPr wrap="square">
            <a:spAutoFit/>
          </a:bodyPr>
          <a:lstStyle/>
          <a:p>
            <a:pPr algn="ctr">
              <a:spcBef>
                <a:spcPct val="0"/>
              </a:spcBef>
            </a:pPr>
            <a:r>
              <a:rPr lang="ja-JP" altLang="en-US" sz="1400" b="1" dirty="0">
                <a:latin typeface="Meiryo UI" panose="020B0604030504040204" pitchFamily="50" charset="-128"/>
                <a:ea typeface="Meiryo UI" panose="020B0604030504040204" pitchFamily="50" charset="-128"/>
              </a:rPr>
              <a:t>コニカミノルタビジネスアソシエイツ株式会社　</a:t>
            </a:r>
            <a:endParaRPr lang="en-US" altLang="ja-JP" sz="1400" b="1" dirty="0">
              <a:latin typeface="Meiryo UI" panose="020B0604030504040204" pitchFamily="50" charset="-128"/>
              <a:ea typeface="Meiryo UI" panose="020B0604030504040204" pitchFamily="50" charset="-128"/>
            </a:endParaRPr>
          </a:p>
          <a:p>
            <a:pPr algn="ctr">
              <a:spcBef>
                <a:spcPct val="0"/>
              </a:spcBef>
            </a:pPr>
            <a:r>
              <a:rPr lang="ja-JP" altLang="en-US" sz="1400" b="1" dirty="0">
                <a:latin typeface="Meiryo UI" panose="020B0604030504040204" pitchFamily="50" charset="-128"/>
                <a:ea typeface="Meiryo UI" panose="020B0604030504040204" pitchFamily="50" charset="-128"/>
              </a:rPr>
              <a:t>保険センター</a:t>
            </a:r>
          </a:p>
        </p:txBody>
      </p:sp>
      <p:sp>
        <p:nvSpPr>
          <p:cNvPr id="9" name="正方形/長方形 8"/>
          <p:cNvSpPr/>
          <p:nvPr/>
        </p:nvSpPr>
        <p:spPr>
          <a:xfrm>
            <a:off x="117368" y="8939767"/>
            <a:ext cx="3511464" cy="646331"/>
          </a:xfrm>
          <a:prstGeom prst="rect">
            <a:avLst/>
          </a:prstGeom>
        </p:spPr>
        <p:txBody>
          <a:bodyPr wrap="square">
            <a:spAutoFit/>
          </a:bodyPr>
          <a:lstStyle/>
          <a:p>
            <a:pPr>
              <a:spcBef>
                <a:spcPct val="0"/>
              </a:spcBef>
            </a:pPr>
            <a:r>
              <a:rPr lang="en-US" altLang="ja-JP" sz="1200" dirty="0">
                <a:solidFill>
                  <a:srgbClr val="000000"/>
                </a:solidFill>
                <a:latin typeface="Meiryo UI" panose="020B0604030504040204" pitchFamily="50" charset="-128"/>
                <a:ea typeface="Meiryo UI" panose="020B0604030504040204" pitchFamily="50" charset="-128"/>
              </a:rPr>
              <a:t>〒192-8505</a:t>
            </a:r>
            <a:r>
              <a:rPr lang="ja-JP" altLang="en-US" sz="1200" dirty="0">
                <a:solidFill>
                  <a:srgbClr val="000000"/>
                </a:solidFill>
                <a:latin typeface="Meiryo UI" panose="020B0604030504040204" pitchFamily="50" charset="-128"/>
                <a:ea typeface="Meiryo UI" panose="020B0604030504040204" pitchFamily="50" charset="-128"/>
              </a:rPr>
              <a:t>　八王子市石川町</a:t>
            </a:r>
            <a:r>
              <a:rPr lang="en-US" altLang="ja-JP" sz="1200" dirty="0">
                <a:solidFill>
                  <a:srgbClr val="000000"/>
                </a:solidFill>
                <a:latin typeface="Meiryo UI" panose="020B0604030504040204" pitchFamily="50" charset="-128"/>
                <a:ea typeface="Meiryo UI" panose="020B0604030504040204" pitchFamily="50" charset="-128"/>
              </a:rPr>
              <a:t>2970</a:t>
            </a:r>
            <a:r>
              <a:rPr lang="ja-JP" altLang="en-US" sz="1200" dirty="0">
                <a:solidFill>
                  <a:srgbClr val="000000"/>
                </a:solidFill>
                <a:latin typeface="Meiryo UI" panose="020B0604030504040204" pitchFamily="50" charset="-128"/>
                <a:ea typeface="Meiryo UI" panose="020B0604030504040204" pitchFamily="50" charset="-128"/>
              </a:rPr>
              <a:t>　</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pPr>
            <a:r>
              <a:rPr lang="en-US" altLang="ja-JP" sz="1200" dirty="0">
                <a:solidFill>
                  <a:srgbClr val="000000"/>
                </a:solidFill>
                <a:latin typeface="Meiryo UI" panose="020B0604030504040204" pitchFamily="50" charset="-128"/>
                <a:ea typeface="Meiryo UI" panose="020B0604030504040204" pitchFamily="50" charset="-128"/>
              </a:rPr>
              <a:t>TEL 042-660-9101</a:t>
            </a:r>
            <a:r>
              <a:rPr lang="ja-JP" altLang="en-US" sz="1200" dirty="0">
                <a:solidFill>
                  <a:srgbClr val="000000"/>
                </a:solidFill>
                <a:latin typeface="Meiryo UI" panose="020B0604030504040204" pitchFamily="50" charset="-128"/>
                <a:ea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rPr>
              <a:t>FAX 042-660-9102</a:t>
            </a:r>
            <a:r>
              <a:rPr lang="ja-JP" altLang="en-US" sz="1200" dirty="0">
                <a:solidFill>
                  <a:srgbClr val="000000"/>
                </a:solidFill>
                <a:latin typeface="Meiryo UI" panose="020B0604030504040204" pitchFamily="50" charset="-128"/>
                <a:ea typeface="Meiryo UI" panose="020B0604030504040204" pitchFamily="50" charset="-128"/>
              </a:rPr>
              <a:t>　</a:t>
            </a:r>
            <a:endParaRPr lang="ja-JP" altLang="ja-JP" sz="1200" dirty="0">
              <a:solidFill>
                <a:srgbClr val="000000"/>
              </a:solidFill>
              <a:latin typeface="Meiryo UI" panose="020B0604030504040204" pitchFamily="50" charset="-128"/>
              <a:ea typeface="Meiryo UI" panose="020B0604030504040204" pitchFamily="50" charset="-128"/>
            </a:endParaRPr>
          </a:p>
          <a:p>
            <a:pPr>
              <a:spcBef>
                <a:spcPct val="0"/>
              </a:spcBef>
            </a:pPr>
            <a:r>
              <a:rPr lang="ja-JP" altLang="en-US" sz="1200" dirty="0">
                <a:solidFill>
                  <a:srgbClr val="000000"/>
                </a:solidFill>
                <a:latin typeface="Meiryo UI" panose="020B0604030504040204" pitchFamily="50" charset="-128"/>
                <a:ea typeface="Meiryo UI" panose="020B0604030504040204" pitchFamily="50" charset="-128"/>
              </a:rPr>
              <a:t>受付時間　</a:t>
            </a:r>
            <a:r>
              <a:rPr lang="en-US" altLang="ja-JP" sz="1200" dirty="0">
                <a:solidFill>
                  <a:srgbClr val="000000"/>
                </a:solidFill>
                <a:latin typeface="Meiryo UI" panose="020B0604030504040204" pitchFamily="50" charset="-128"/>
                <a:ea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rPr>
              <a:t>土日祝を除く）平日　</a:t>
            </a:r>
            <a:r>
              <a:rPr lang="en-US" altLang="ja-JP" sz="1200" dirty="0">
                <a:solidFill>
                  <a:srgbClr val="000000"/>
                </a:solidFill>
                <a:latin typeface="Meiryo UI" panose="020B0604030504040204" pitchFamily="50" charset="-128"/>
                <a:ea typeface="Meiryo UI" panose="020B0604030504040204" pitchFamily="50" charset="-128"/>
              </a:rPr>
              <a:t>8</a:t>
            </a:r>
            <a:r>
              <a:rPr lang="ja-JP" altLang="en-US" sz="1200" dirty="0">
                <a:solidFill>
                  <a:srgbClr val="000000"/>
                </a:solidFill>
                <a:latin typeface="Meiryo UI" panose="020B0604030504040204" pitchFamily="50" charset="-128"/>
                <a:ea typeface="Meiryo UI" panose="020B0604030504040204" pitchFamily="50" charset="-128"/>
              </a:rPr>
              <a:t>：</a:t>
            </a:r>
            <a:r>
              <a:rPr lang="en-US" altLang="ja-JP" sz="1200" dirty="0">
                <a:solidFill>
                  <a:srgbClr val="000000"/>
                </a:solidFill>
                <a:latin typeface="Meiryo UI" panose="020B0604030504040204" pitchFamily="50" charset="-128"/>
                <a:ea typeface="Meiryo UI" panose="020B0604030504040204" pitchFamily="50" charset="-128"/>
              </a:rPr>
              <a:t>30</a:t>
            </a:r>
            <a:r>
              <a:rPr lang="ja-JP" altLang="en-US" sz="1200" dirty="0">
                <a:solidFill>
                  <a:srgbClr val="000000"/>
                </a:solidFill>
                <a:latin typeface="Meiryo UI" panose="020B0604030504040204" pitchFamily="50" charset="-128"/>
                <a:ea typeface="Meiryo UI" panose="020B0604030504040204" pitchFamily="50" charset="-128"/>
              </a:rPr>
              <a:t>～</a:t>
            </a:r>
            <a:r>
              <a:rPr lang="en-US" altLang="ja-JP" sz="1200" dirty="0">
                <a:solidFill>
                  <a:srgbClr val="000000"/>
                </a:solidFill>
                <a:latin typeface="Meiryo UI" panose="020B0604030504040204" pitchFamily="50" charset="-128"/>
                <a:ea typeface="Meiryo UI" panose="020B0604030504040204" pitchFamily="50" charset="-128"/>
              </a:rPr>
              <a:t>17</a:t>
            </a:r>
            <a:r>
              <a:rPr lang="ja-JP" altLang="en-US" sz="1200" dirty="0">
                <a:solidFill>
                  <a:srgbClr val="000000"/>
                </a:solidFill>
                <a:latin typeface="Meiryo UI" panose="020B0604030504040204" pitchFamily="50" charset="-128"/>
                <a:ea typeface="Meiryo UI" panose="020B0604030504040204" pitchFamily="50" charset="-128"/>
              </a:rPr>
              <a:t>：</a:t>
            </a:r>
            <a:r>
              <a:rPr lang="en-US" altLang="ja-JP" sz="1200" dirty="0">
                <a:solidFill>
                  <a:srgbClr val="000000"/>
                </a:solidFill>
                <a:latin typeface="Meiryo UI" panose="020B0604030504040204" pitchFamily="50" charset="-128"/>
                <a:ea typeface="Meiryo UI" panose="020B0604030504040204" pitchFamily="50" charset="-128"/>
              </a:rPr>
              <a:t>10</a:t>
            </a:r>
          </a:p>
        </p:txBody>
      </p:sp>
      <p:sp>
        <p:nvSpPr>
          <p:cNvPr id="13" name="正方形/長方形 12"/>
          <p:cNvSpPr/>
          <p:nvPr/>
        </p:nvSpPr>
        <p:spPr>
          <a:xfrm>
            <a:off x="4364365" y="8162185"/>
            <a:ext cx="1284042" cy="313933"/>
          </a:xfrm>
          <a:prstGeom prst="rect">
            <a:avLst/>
          </a:prstGeom>
          <a:solidFill>
            <a:srgbClr val="80808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400" b="1" dirty="0"/>
              <a:t>引受保険会社</a:t>
            </a:r>
          </a:p>
        </p:txBody>
      </p:sp>
      <p:sp>
        <p:nvSpPr>
          <p:cNvPr id="14" name="正方形/長方形 13"/>
          <p:cNvSpPr/>
          <p:nvPr/>
        </p:nvSpPr>
        <p:spPr>
          <a:xfrm>
            <a:off x="3628831" y="8485302"/>
            <a:ext cx="2810474" cy="480131"/>
          </a:xfrm>
          <a:prstGeom prst="rect">
            <a:avLst/>
          </a:prstGeom>
        </p:spPr>
        <p:txBody>
          <a:bodyPr wrap="square">
            <a:spAutoFit/>
          </a:bodyPr>
          <a:lstStyle/>
          <a:p>
            <a:pPr algn="ctr">
              <a:lnSpc>
                <a:spcPct val="90000"/>
              </a:lnSpc>
              <a:spcBef>
                <a:spcPct val="0"/>
              </a:spcBef>
              <a:buFontTx/>
              <a:buNone/>
            </a:pPr>
            <a:r>
              <a:rPr lang="ja-JP" altLang="en-US" sz="1400" b="1" dirty="0">
                <a:solidFill>
                  <a:srgbClr val="000000"/>
                </a:solidFill>
                <a:latin typeface="Meiryo UI" panose="020B0604030504040204" pitchFamily="50" charset="-128"/>
                <a:ea typeface="Meiryo UI" panose="020B0604030504040204" pitchFamily="50" charset="-128"/>
              </a:rPr>
              <a:t>損害保険ジャパン株式会社　</a:t>
            </a:r>
            <a:endParaRPr lang="en-US" altLang="ja-JP" sz="1400" b="1" dirty="0">
              <a:solidFill>
                <a:srgbClr val="000000"/>
              </a:solidFill>
              <a:latin typeface="Meiryo UI" panose="020B0604030504040204" pitchFamily="50" charset="-128"/>
              <a:ea typeface="Meiryo UI" panose="020B0604030504040204" pitchFamily="50" charset="-128"/>
            </a:endParaRPr>
          </a:p>
          <a:p>
            <a:pPr algn="ctr">
              <a:lnSpc>
                <a:spcPct val="90000"/>
              </a:lnSpc>
              <a:spcBef>
                <a:spcPct val="0"/>
              </a:spcBef>
              <a:buFontTx/>
              <a:buNone/>
            </a:pPr>
            <a:r>
              <a:rPr lang="ja-JP" altLang="en-US" sz="1400" b="1" dirty="0">
                <a:solidFill>
                  <a:srgbClr val="000000"/>
                </a:solidFill>
                <a:latin typeface="Meiryo UI" panose="020B0604030504040204" pitchFamily="50" charset="-128"/>
                <a:ea typeface="Meiryo UI" panose="020B0604030504040204" pitchFamily="50" charset="-128"/>
              </a:rPr>
              <a:t>企業営業第四部　第二課　</a:t>
            </a:r>
          </a:p>
        </p:txBody>
      </p:sp>
      <p:sp>
        <p:nvSpPr>
          <p:cNvPr id="15" name="正方形/長方形 14"/>
          <p:cNvSpPr/>
          <p:nvPr/>
        </p:nvSpPr>
        <p:spPr>
          <a:xfrm>
            <a:off x="3628831" y="8939768"/>
            <a:ext cx="3211707" cy="646331"/>
          </a:xfrm>
          <a:prstGeom prst="rect">
            <a:avLst/>
          </a:prstGeom>
        </p:spPr>
        <p:txBody>
          <a:bodyPr wrap="square">
            <a:spAutoFit/>
          </a:bodyPr>
          <a:lstStyle/>
          <a:p>
            <a:pPr>
              <a:spcBef>
                <a:spcPct val="0"/>
              </a:spcBef>
            </a:pPr>
            <a:r>
              <a:rPr lang="en-US" altLang="ja-JP" sz="1200" dirty="0">
                <a:solidFill>
                  <a:srgbClr val="000000"/>
                </a:solidFill>
                <a:latin typeface="Meiryo UI" panose="020B0604030504040204" pitchFamily="50" charset="-128"/>
                <a:ea typeface="Meiryo UI" panose="020B0604030504040204" pitchFamily="50" charset="-128"/>
              </a:rPr>
              <a:t>〒103-8255</a:t>
            </a:r>
            <a:r>
              <a:rPr lang="ja-JP" altLang="en-US" sz="1200" dirty="0">
                <a:solidFill>
                  <a:srgbClr val="000000"/>
                </a:solidFill>
                <a:latin typeface="Meiryo UI" panose="020B0604030504040204" pitchFamily="50" charset="-128"/>
                <a:ea typeface="Meiryo UI" panose="020B0604030504040204" pitchFamily="50" charset="-128"/>
              </a:rPr>
              <a:t>　東京都中央区日本橋</a:t>
            </a:r>
            <a:r>
              <a:rPr lang="en-US" altLang="ja-JP" sz="1200" dirty="0">
                <a:solidFill>
                  <a:srgbClr val="000000"/>
                </a:solidFill>
                <a:latin typeface="Meiryo UI" panose="020B0604030504040204" pitchFamily="50" charset="-128"/>
                <a:ea typeface="Meiryo UI" panose="020B0604030504040204" pitchFamily="50" charset="-128"/>
              </a:rPr>
              <a:t>2-2-10</a:t>
            </a:r>
            <a:r>
              <a:rPr lang="ja-JP" altLang="en-US" sz="1200" dirty="0">
                <a:solidFill>
                  <a:srgbClr val="000000"/>
                </a:solidFill>
                <a:latin typeface="Meiryo UI" panose="020B0604030504040204" pitchFamily="50" charset="-128"/>
                <a:ea typeface="Meiryo UI" panose="020B0604030504040204" pitchFamily="50" charset="-128"/>
              </a:rPr>
              <a:t>　</a:t>
            </a:r>
            <a:endParaRPr lang="en-US" altLang="ja-JP" sz="1200" dirty="0">
              <a:solidFill>
                <a:srgbClr val="000000"/>
              </a:solidFill>
              <a:latin typeface="Meiryo UI" panose="020B0604030504040204" pitchFamily="50" charset="-128"/>
              <a:ea typeface="Meiryo UI" panose="020B0604030504040204" pitchFamily="50" charset="-128"/>
            </a:endParaRPr>
          </a:p>
          <a:p>
            <a:pPr>
              <a:spcBef>
                <a:spcPct val="0"/>
              </a:spcBef>
            </a:pPr>
            <a:r>
              <a:rPr lang="en-US" altLang="ja-JP" sz="1200" dirty="0">
                <a:solidFill>
                  <a:srgbClr val="000000"/>
                </a:solidFill>
                <a:latin typeface="Meiryo UI" panose="020B0604030504040204" pitchFamily="50" charset="-128"/>
                <a:ea typeface="Meiryo UI" panose="020B0604030504040204" pitchFamily="50" charset="-128"/>
              </a:rPr>
              <a:t>TEL 03-3231-4111</a:t>
            </a:r>
            <a:r>
              <a:rPr lang="ja-JP" altLang="en-US" sz="1200" dirty="0">
                <a:solidFill>
                  <a:srgbClr val="000000"/>
                </a:solidFill>
                <a:latin typeface="Meiryo UI" panose="020B0604030504040204" pitchFamily="50" charset="-128"/>
                <a:ea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rPr>
              <a:t>FAX 03-3231-9891</a:t>
            </a:r>
          </a:p>
          <a:p>
            <a:pPr>
              <a:spcBef>
                <a:spcPct val="0"/>
              </a:spcBef>
            </a:pPr>
            <a:r>
              <a:rPr lang="ja-JP" altLang="en-US" sz="1200" dirty="0">
                <a:solidFill>
                  <a:srgbClr val="000000"/>
                </a:solidFill>
                <a:latin typeface="Meiryo UI" panose="020B0604030504040204" pitchFamily="50" charset="-128"/>
                <a:ea typeface="Meiryo UI" panose="020B0604030504040204" pitchFamily="50" charset="-128"/>
              </a:rPr>
              <a:t>受付時間（土日祝除く）平日　</a:t>
            </a:r>
            <a:r>
              <a:rPr lang="en-US" altLang="ja-JP" sz="1200" dirty="0">
                <a:solidFill>
                  <a:srgbClr val="000000"/>
                </a:solidFill>
                <a:latin typeface="Meiryo UI" panose="020B0604030504040204" pitchFamily="50" charset="-128"/>
                <a:ea typeface="Meiryo UI" panose="020B0604030504040204" pitchFamily="50" charset="-128"/>
              </a:rPr>
              <a:t>9:00~17:00</a:t>
            </a:r>
          </a:p>
        </p:txBody>
      </p:sp>
      <p:sp>
        <p:nvSpPr>
          <p:cNvPr id="18" name="正方形/長方形 17">
            <a:extLst>
              <a:ext uri="{FF2B5EF4-FFF2-40B4-BE49-F238E27FC236}">
                <a16:creationId xmlns:a16="http://schemas.microsoft.com/office/drawing/2014/main" id="{03F4931F-2F9B-4631-8B0B-B7C8C16484E8}"/>
              </a:ext>
            </a:extLst>
          </p:cNvPr>
          <p:cNvSpPr/>
          <p:nvPr/>
        </p:nvSpPr>
        <p:spPr>
          <a:xfrm>
            <a:off x="-75128" y="6894501"/>
            <a:ext cx="6990793" cy="923330"/>
          </a:xfrm>
          <a:prstGeom prst="rect">
            <a:avLst/>
          </a:prstGeom>
        </p:spPr>
        <p:txBody>
          <a:bodyPr wrap="square">
            <a:spAutoFit/>
          </a:bodyPr>
          <a:lstStyle/>
          <a:p>
            <a:pPr>
              <a:spcBef>
                <a:spcPct val="0"/>
              </a:spcBef>
            </a:pPr>
            <a:r>
              <a:rPr lang="ja-JP" altLang="en-US" sz="900" dirty="0">
                <a:latin typeface="Meiryo UI" panose="020B0604030504040204" pitchFamily="50" charset="-128"/>
                <a:ea typeface="Meiryo UI" panose="020B0604030504040204" pitchFamily="50" charset="-128"/>
              </a:rPr>
              <a:t>★団体扱契約にご加入いただけるのは、ご契約者または被保険者が損保ジャパンの定める条件を満たす場合のみにかぎります。</a:t>
            </a:r>
          </a:p>
          <a:p>
            <a:pPr>
              <a:spcBef>
                <a:spcPct val="0"/>
              </a:spcBef>
            </a:pPr>
            <a:r>
              <a:rPr lang="ja-JP" altLang="en-US" sz="900" dirty="0">
                <a:latin typeface="Meiryo UI" panose="020B0604030504040204" pitchFamily="50" charset="-128"/>
                <a:ea typeface="Meiryo UI" panose="020B0604030504040204" pitchFamily="50" charset="-128"/>
              </a:rPr>
              <a:t>★コニカミノルタ保険センターは、ご提出いただいた自動車証券は団体扱自動車お見積り依頼書に記載いただいた個人情報をもとに、お客さまのニーズに合った自動車、火災保険契約プランをご提案させていただきます。なお、適切でわかりやすい資料にてご提案させていただくために、同個人情報をコニカミノルタ保険センターが損害保険代理店委託契約を締結している損害保険ジャパン株式会社に提供することにご同意のうえ、団体扱自動車、火災保険お見積り依頼書にご記入ください。</a:t>
            </a:r>
          </a:p>
          <a:p>
            <a:pPr>
              <a:spcBef>
                <a:spcPct val="0"/>
              </a:spcBef>
            </a:pPr>
            <a:r>
              <a:rPr lang="ja-JP" altLang="en-US" sz="900" dirty="0">
                <a:latin typeface="Meiryo UI" panose="020B0604030504040204" pitchFamily="50" charset="-128"/>
                <a:ea typeface="Meiryo UI" panose="020B0604030504040204" pitchFamily="50" charset="-128"/>
              </a:rPr>
              <a:t>★このチラシは概要を説明したものです。詳しい内容につきましては、取扱代理店または損保ジャパンまでお問い合わせください</a:t>
            </a:r>
            <a:r>
              <a:rPr lang="ja-JP" altLang="en-US" sz="900" dirty="0">
                <a:latin typeface="ＭＳ Ｐゴシック" panose="020B0600070205080204" pitchFamily="50" charset="-128"/>
                <a:ea typeface="ＭＳ Ｐゴシック" panose="020B0600070205080204" pitchFamily="50" charset="-128"/>
              </a:rPr>
              <a:t>。</a:t>
            </a:r>
          </a:p>
        </p:txBody>
      </p:sp>
      <p:sp>
        <p:nvSpPr>
          <p:cNvPr id="16" name="正方形/長方形 15">
            <a:extLst>
              <a:ext uri="{FF2B5EF4-FFF2-40B4-BE49-F238E27FC236}">
                <a16:creationId xmlns:a16="http://schemas.microsoft.com/office/drawing/2014/main" id="{2028E591-9FB2-40DE-8CC2-62F8B9337E0C}"/>
              </a:ext>
            </a:extLst>
          </p:cNvPr>
          <p:cNvSpPr/>
          <p:nvPr/>
        </p:nvSpPr>
        <p:spPr>
          <a:xfrm>
            <a:off x="91997" y="113046"/>
            <a:ext cx="1939955" cy="369332"/>
          </a:xfrm>
          <a:prstGeom prst="rect">
            <a:avLst/>
          </a:prstGeom>
        </p:spPr>
        <p:txBody>
          <a:bodyPr wrap="none">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キャンペーン期間</a:t>
            </a:r>
            <a:r>
              <a:rPr kumimoji="1" lang="en-US" altLang="ja-JP" dirty="0">
                <a:latin typeface="Meiryo UI" panose="020B0604030504040204" pitchFamily="50" charset="-128"/>
                <a:ea typeface="Meiryo UI" panose="020B0604030504040204" pitchFamily="50" charset="-128"/>
              </a:rPr>
              <a:t>】</a:t>
            </a:r>
          </a:p>
        </p:txBody>
      </p:sp>
      <p:sp>
        <p:nvSpPr>
          <p:cNvPr id="19" name="正方形/長方形 18">
            <a:extLst>
              <a:ext uri="{FF2B5EF4-FFF2-40B4-BE49-F238E27FC236}">
                <a16:creationId xmlns:a16="http://schemas.microsoft.com/office/drawing/2014/main" id="{0E858725-392A-412F-BF43-A2686E66C9A4}"/>
              </a:ext>
            </a:extLst>
          </p:cNvPr>
          <p:cNvSpPr/>
          <p:nvPr/>
        </p:nvSpPr>
        <p:spPr>
          <a:xfrm>
            <a:off x="2200288" y="83110"/>
            <a:ext cx="4442648" cy="369332"/>
          </a:xfrm>
          <a:prstGeom prst="rect">
            <a:avLst/>
          </a:prstGeom>
        </p:spPr>
        <p:txBody>
          <a:bodyPr wrap="square">
            <a:spAutoFit/>
          </a:bodyPr>
          <a:lstStyle/>
          <a:p>
            <a:r>
              <a:rPr kumimoji="1" lang="en-US" altLang="ja-JP" b="1" dirty="0">
                <a:latin typeface="Meiryo UI" panose="020B0604030504040204" pitchFamily="50" charset="-128"/>
                <a:ea typeface="Meiryo UI" panose="020B0604030504040204" pitchFamily="50" charset="-128"/>
              </a:rPr>
              <a:t>2023</a:t>
            </a:r>
            <a:r>
              <a:rPr kumimoji="1" lang="ja-JP" altLang="en-US" b="1" dirty="0">
                <a:latin typeface="Meiryo UI" panose="020B0604030504040204" pitchFamily="50" charset="-128"/>
                <a:ea typeface="Meiryo UI" panose="020B0604030504040204" pitchFamily="50" charset="-128"/>
              </a:rPr>
              <a:t>年</a:t>
            </a:r>
            <a:r>
              <a:rPr kumimoji="1" lang="en-US" altLang="ja-JP" b="1" dirty="0">
                <a:latin typeface="Meiryo UI" panose="020B0604030504040204" pitchFamily="50" charset="-128"/>
                <a:ea typeface="Meiryo UI" panose="020B0604030504040204" pitchFamily="50" charset="-128"/>
              </a:rPr>
              <a:t>10</a:t>
            </a:r>
            <a:r>
              <a:rPr kumimoji="1" lang="ja-JP" altLang="en-US" b="1" dirty="0">
                <a:latin typeface="Meiryo UI" panose="020B0604030504040204" pitchFamily="50" charset="-128"/>
                <a:ea typeface="Meiryo UI" panose="020B0604030504040204" pitchFamily="50" charset="-128"/>
              </a:rPr>
              <a:t>月</a:t>
            </a:r>
            <a:r>
              <a:rPr kumimoji="1" lang="en-US" altLang="ja-JP" b="1" dirty="0">
                <a:latin typeface="Meiryo UI" panose="020B0604030504040204" pitchFamily="50" charset="-128"/>
                <a:ea typeface="Meiryo UI" panose="020B0604030504040204" pitchFamily="50" charset="-128"/>
              </a:rPr>
              <a:t>1</a:t>
            </a:r>
            <a:r>
              <a:rPr kumimoji="1" lang="ja-JP" altLang="en-US" b="1" dirty="0">
                <a:latin typeface="Meiryo UI" panose="020B0604030504040204" pitchFamily="50" charset="-128"/>
                <a:ea typeface="Meiryo UI" panose="020B0604030504040204" pitchFamily="50" charset="-128"/>
              </a:rPr>
              <a:t>日</a:t>
            </a:r>
            <a:r>
              <a:rPr kumimoji="1" lang="en-US" altLang="ja-JP" b="1" dirty="0">
                <a:latin typeface="Meiryo UI" panose="020B0604030504040204" pitchFamily="50" charset="-128"/>
                <a:ea typeface="Meiryo UI" panose="020B0604030504040204" pitchFamily="50" charset="-128"/>
              </a:rPr>
              <a:t>~2023</a:t>
            </a:r>
            <a:r>
              <a:rPr kumimoji="1" lang="ja-JP" altLang="en-US" b="1" dirty="0">
                <a:latin typeface="Meiryo UI" panose="020B0604030504040204" pitchFamily="50" charset="-128"/>
                <a:ea typeface="Meiryo UI" panose="020B0604030504040204" pitchFamily="50" charset="-128"/>
              </a:rPr>
              <a:t>年</a:t>
            </a:r>
            <a:r>
              <a:rPr kumimoji="1" lang="en-US" altLang="ja-JP" b="1" dirty="0">
                <a:latin typeface="Meiryo UI" panose="020B0604030504040204" pitchFamily="50" charset="-128"/>
                <a:ea typeface="Meiryo UI" panose="020B0604030504040204" pitchFamily="50" charset="-128"/>
              </a:rPr>
              <a:t>12</a:t>
            </a:r>
            <a:r>
              <a:rPr kumimoji="1" lang="ja-JP" altLang="en-US" b="1" dirty="0">
                <a:latin typeface="Meiryo UI" panose="020B0604030504040204" pitchFamily="50" charset="-128"/>
                <a:ea typeface="Meiryo UI" panose="020B0604030504040204" pitchFamily="50" charset="-128"/>
              </a:rPr>
              <a:t>月</a:t>
            </a:r>
            <a:r>
              <a:rPr kumimoji="1" lang="en-US" altLang="ja-JP" b="1" dirty="0">
                <a:latin typeface="Meiryo UI" panose="020B0604030504040204" pitchFamily="50" charset="-128"/>
                <a:ea typeface="Meiryo UI" panose="020B0604030504040204" pitchFamily="50" charset="-128"/>
              </a:rPr>
              <a:t>31</a:t>
            </a:r>
            <a:r>
              <a:rPr kumimoji="1" lang="ja-JP" altLang="en-US" b="1" dirty="0">
                <a:latin typeface="Meiryo UI" panose="020B0604030504040204" pitchFamily="50" charset="-128"/>
                <a:ea typeface="Meiryo UI" panose="020B0604030504040204" pitchFamily="50" charset="-128"/>
              </a:rPr>
              <a:t>日</a:t>
            </a:r>
            <a:endParaRPr kumimoji="1" lang="en-US" altLang="ja-JP" sz="1050" b="1"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7A1BB746-32A1-42DC-AAE5-13B7062646E0}"/>
              </a:ext>
            </a:extLst>
          </p:cNvPr>
          <p:cNvSpPr/>
          <p:nvPr/>
        </p:nvSpPr>
        <p:spPr>
          <a:xfrm>
            <a:off x="245466" y="590079"/>
            <a:ext cx="6439638" cy="1846454"/>
          </a:xfrm>
          <a:prstGeom prst="rect">
            <a:avLst/>
          </a:prstGeom>
          <a:solidFill>
            <a:schemeClr val="bg2"/>
          </a:solidFill>
          <a:ln>
            <a:solidFill>
              <a:schemeClr val="bg2">
                <a:lumMod val="9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kumimoji="1" lang="ja-JP" altLang="en-US" b="1" dirty="0">
                <a:solidFill>
                  <a:schemeClr val="tx1"/>
                </a:solidFill>
                <a:latin typeface="Meiryo UI" panose="020B0604030504040204" pitchFamily="50" charset="-128"/>
                <a:ea typeface="Meiryo UI" panose="020B0604030504040204" pitchFamily="50" charset="-128"/>
              </a:rPr>
              <a:t>応募方法</a:t>
            </a:r>
            <a:endParaRPr kumimoji="1" lang="en-US" altLang="ja-JP" b="1" dirty="0">
              <a:solidFill>
                <a:schemeClr val="tx1"/>
              </a:solidFill>
              <a:latin typeface="Meiryo UI" panose="020B0604030504040204" pitchFamily="50" charset="-128"/>
              <a:ea typeface="Meiryo UI" panose="020B0604030504040204" pitchFamily="50" charset="-128"/>
            </a:endParaRPr>
          </a:p>
          <a:p>
            <a:endParaRPr kumimoji="1" lang="en-US" altLang="ja-JP" b="1" dirty="0">
              <a:solidFill>
                <a:schemeClr val="tx1"/>
              </a:solidFill>
              <a:latin typeface="Meiryo UI" panose="020B0604030504040204" pitchFamily="50" charset="-128"/>
              <a:ea typeface="Meiryo UI" panose="020B0604030504040204" pitchFamily="50" charset="-128"/>
            </a:endParaRPr>
          </a:p>
          <a:p>
            <a:r>
              <a:rPr kumimoji="1" lang="ja-JP" altLang="en-US" b="1" dirty="0">
                <a:solidFill>
                  <a:schemeClr val="tx1"/>
                </a:solidFill>
                <a:latin typeface="Meiryo UI" panose="020B0604030504040204" pitchFamily="50" charset="-128"/>
                <a:ea typeface="Meiryo UI" panose="020B0604030504040204" pitchFamily="50" charset="-128"/>
              </a:rPr>
              <a:t>①自動車保険のお見積りご依頼</a:t>
            </a:r>
            <a:r>
              <a:rPr kumimoji="1" lang="en-US" altLang="ja-JP" sz="1400" b="1" dirty="0">
                <a:solidFill>
                  <a:schemeClr val="tx1"/>
                </a:solidFill>
                <a:latin typeface="Meiryo UI" panose="020B0604030504040204" pitchFamily="50" charset="-128"/>
                <a:ea typeface="Meiryo UI" panose="020B0604030504040204" pitchFamily="50" charset="-128"/>
              </a:rPr>
              <a:t>(</a:t>
            </a:r>
            <a:r>
              <a:rPr kumimoji="1" lang="ja-JP" altLang="en-US" sz="1400" b="1" dirty="0">
                <a:solidFill>
                  <a:schemeClr val="tx1"/>
                </a:solidFill>
                <a:latin typeface="Meiryo UI" panose="020B0604030504040204" pitchFamily="50" charset="-128"/>
                <a:ea typeface="Meiryo UI" panose="020B0604030504040204" pitchFamily="50" charset="-128"/>
              </a:rPr>
              <a:t>現在有効な保険証券ご用意</a:t>
            </a:r>
            <a:r>
              <a:rPr kumimoji="1" lang="en-US" altLang="ja-JP" sz="1400" b="1" dirty="0">
                <a:solidFill>
                  <a:schemeClr val="tx1"/>
                </a:solidFill>
                <a:latin typeface="Meiryo UI" panose="020B0604030504040204" pitchFamily="50" charset="-128"/>
                <a:ea typeface="Meiryo UI" panose="020B0604030504040204" pitchFamily="50" charset="-128"/>
              </a:rPr>
              <a:t>)</a:t>
            </a:r>
          </a:p>
          <a:p>
            <a:endParaRPr kumimoji="1" lang="en-US" altLang="ja-JP" sz="700" b="1" dirty="0">
              <a:solidFill>
                <a:srgbClr val="FF0000"/>
              </a:solidFill>
              <a:latin typeface="Meiryo UI" panose="020B0604030504040204" pitchFamily="50" charset="-128"/>
              <a:ea typeface="Meiryo UI" panose="020B0604030504040204" pitchFamily="50" charset="-128"/>
            </a:endParaRPr>
          </a:p>
          <a:p>
            <a:r>
              <a:rPr kumimoji="1" lang="ja-JP" altLang="en-US" b="1" dirty="0">
                <a:solidFill>
                  <a:schemeClr val="tx1"/>
                </a:solidFill>
                <a:latin typeface="Meiryo UI" panose="020B0604030504040204" pitchFamily="50" charset="-128"/>
                <a:ea typeface="Meiryo UI" panose="020B0604030504040204" pitchFamily="50" charset="-128"/>
              </a:rPr>
              <a:t>②新たに自動車保険のご契約</a:t>
            </a:r>
            <a:endParaRPr kumimoji="1" lang="en-US" altLang="ja-JP" b="1" dirty="0">
              <a:solidFill>
                <a:schemeClr val="tx1"/>
              </a:solidFill>
              <a:latin typeface="Meiryo UI" panose="020B0604030504040204" pitchFamily="50" charset="-128"/>
              <a:ea typeface="Meiryo UI" panose="020B0604030504040204" pitchFamily="50" charset="-128"/>
            </a:endParaRPr>
          </a:p>
          <a:p>
            <a:r>
              <a:rPr kumimoji="1" lang="ja-JP" altLang="en-US" b="1" dirty="0">
                <a:solidFill>
                  <a:schemeClr val="tx1"/>
                </a:solidFill>
                <a:latin typeface="Meiryo UI" panose="020B0604030504040204" pitchFamily="50" charset="-128"/>
                <a:ea typeface="Meiryo UI" panose="020B0604030504040204" pitchFamily="50" charset="-128"/>
              </a:rPr>
              <a:t>　 </a:t>
            </a:r>
            <a:endParaRPr kumimoji="1" lang="en-US" altLang="ja-JP" b="1" dirty="0">
              <a:solidFill>
                <a:srgbClr val="FF0000"/>
              </a:solidFill>
              <a:latin typeface="Meiryo UI" panose="020B0604030504040204" pitchFamily="50" charset="-128"/>
              <a:ea typeface="Meiryo UI" panose="020B0604030504040204" pitchFamily="50" charset="-128"/>
            </a:endParaRPr>
          </a:p>
          <a:p>
            <a:r>
              <a:rPr kumimoji="1" lang="ja-JP" altLang="en-US" sz="1050" b="1" dirty="0">
                <a:solidFill>
                  <a:schemeClr val="tx1"/>
                </a:solidFill>
                <a:latin typeface="Meiryo UI" panose="020B0604030504040204" pitchFamily="50" charset="-128"/>
                <a:ea typeface="Meiryo UI" panose="020B0604030504040204" pitchFamily="50" charset="-128"/>
              </a:rPr>
              <a:t>（注１）保険証券の満期月は問いません</a:t>
            </a:r>
            <a:endParaRPr kumimoji="1" lang="en-US" altLang="ja-JP" sz="1050" b="1" dirty="0">
              <a:solidFill>
                <a:schemeClr val="tx1"/>
              </a:solidFill>
              <a:latin typeface="Meiryo UI" panose="020B0604030504040204" pitchFamily="50" charset="-128"/>
              <a:ea typeface="Meiryo UI" panose="020B0604030504040204" pitchFamily="50" charset="-128"/>
            </a:endParaRPr>
          </a:p>
          <a:p>
            <a:r>
              <a:rPr lang="ja-JP" altLang="en-US" sz="1050" b="1" dirty="0">
                <a:solidFill>
                  <a:schemeClr val="tx1"/>
                </a:solidFill>
                <a:latin typeface="Meiryo UI" panose="020B0604030504040204" pitchFamily="50" charset="-128"/>
                <a:ea typeface="Meiryo UI" panose="020B0604030504040204" pitchFamily="50" charset="-128"/>
              </a:rPr>
              <a:t>（注２）現在、コニカミノルタビジネスアソシエイツでご契約いただいていない自動車、物件が対象となります</a:t>
            </a:r>
            <a:r>
              <a:rPr lang="ja-JP" altLang="en-US" sz="1050" b="1" dirty="0">
                <a:latin typeface="Meiryo UI" panose="020B0604030504040204" pitchFamily="50" charset="-128"/>
                <a:ea typeface="Meiryo UI" panose="020B0604030504040204" pitchFamily="50" charset="-128"/>
              </a:rPr>
              <a:t>。</a:t>
            </a:r>
            <a:endParaRPr kumimoji="1" lang="en-US" altLang="ja-JP" sz="1050" b="1" dirty="0">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DD28E5C1-C91D-4EBA-98A0-0EDBA3BD5D5D}"/>
              </a:ext>
            </a:extLst>
          </p:cNvPr>
          <p:cNvSpPr txBox="1"/>
          <p:nvPr/>
        </p:nvSpPr>
        <p:spPr>
          <a:xfrm>
            <a:off x="287635" y="2659758"/>
            <a:ext cx="6355301" cy="2369880"/>
          </a:xfrm>
          <a:prstGeom prst="rect">
            <a:avLst/>
          </a:prstGeom>
          <a:noFill/>
        </p:spPr>
        <p:txBody>
          <a:bodyPr wrap="square" rtlCol="0">
            <a:spAutoFit/>
          </a:bodyPr>
          <a:lstStyle/>
          <a:p>
            <a:pPr>
              <a:spcBef>
                <a:spcPct val="0"/>
              </a:spcBef>
            </a:pPr>
            <a:r>
              <a:rPr lang="ja-JP" altLang="en-US" sz="1200" b="1" dirty="0">
                <a:latin typeface="Meiryo UI" panose="020B0604030504040204" pitchFamily="50" charset="-128"/>
                <a:ea typeface="Meiryo UI" panose="020B0604030504040204" pitchFamily="50" charset="-128"/>
              </a:rPr>
              <a:t>募集範囲</a:t>
            </a:r>
            <a:endParaRPr lang="en-US" altLang="ja-JP" sz="1200" b="1" dirty="0">
              <a:latin typeface="Meiryo UI" panose="020B0604030504040204" pitchFamily="50" charset="-128"/>
              <a:ea typeface="Meiryo UI" panose="020B0604030504040204" pitchFamily="50" charset="-128"/>
            </a:endParaRPr>
          </a:p>
          <a:p>
            <a:pPr>
              <a:spcBef>
                <a:spcPct val="0"/>
              </a:spcBef>
            </a:pPr>
            <a:r>
              <a:rPr lang="ja-JP" altLang="en-US" sz="1200" b="1" dirty="0">
                <a:latin typeface="Meiryo UI" panose="020B0604030504040204" pitchFamily="50" charset="-128"/>
                <a:ea typeface="Meiryo UI" panose="020B0604030504040204" pitchFamily="50" charset="-128"/>
              </a:rPr>
              <a:t>コニカミノルタグループご退職をご契約者として</a:t>
            </a:r>
            <a:endParaRPr lang="en-US" altLang="ja-JP" sz="1200" b="1" dirty="0">
              <a:latin typeface="Meiryo UI" panose="020B0604030504040204" pitchFamily="50" charset="-128"/>
              <a:ea typeface="Meiryo UI" panose="020B0604030504040204" pitchFamily="50" charset="-128"/>
            </a:endParaRPr>
          </a:p>
          <a:p>
            <a:pPr>
              <a:spcBef>
                <a:spcPct val="0"/>
              </a:spcBef>
            </a:pPr>
            <a:r>
              <a:rPr lang="ja-JP" altLang="en-US" sz="1200" b="1" dirty="0">
                <a:latin typeface="Meiryo UI" panose="020B0604030504040204" pitchFamily="50" charset="-128"/>
                <a:ea typeface="Meiryo UI" panose="020B0604030504040204" pitchFamily="50" charset="-128"/>
              </a:rPr>
              <a:t>次の方々が所有・使用する自動車は団体扱で被保険者としてご加入できます。</a:t>
            </a:r>
            <a:br>
              <a:rPr lang="ja-JP" altLang="en-US" sz="1200" b="1" dirty="0">
                <a:latin typeface="Meiryo UI" panose="020B0604030504040204" pitchFamily="50" charset="-128"/>
                <a:ea typeface="Meiryo UI" panose="020B0604030504040204" pitchFamily="50" charset="-128"/>
              </a:rPr>
            </a:br>
            <a:r>
              <a:rPr lang="en-US" altLang="ja-JP" sz="1600" b="1" dirty="0">
                <a:latin typeface="Meiryo UI" panose="020B0604030504040204" pitchFamily="50" charset="-128"/>
                <a:ea typeface="Meiryo UI" panose="020B0604030504040204" pitchFamily="50" charset="-128"/>
              </a:rPr>
              <a:t>①</a:t>
            </a:r>
            <a:r>
              <a:rPr lang="ja-JP" altLang="en-US" sz="1600" b="1" dirty="0">
                <a:latin typeface="Meiryo UI" panose="020B0604030504040204" pitchFamily="50" charset="-128"/>
                <a:ea typeface="Meiryo UI" panose="020B0604030504040204" pitchFamily="50" charset="-128"/>
              </a:rPr>
              <a:t>ご契約者</a:t>
            </a:r>
            <a:br>
              <a:rPr lang="ja-JP" altLang="en-US" sz="1600" b="1" dirty="0">
                <a:latin typeface="Meiryo UI" panose="020B0604030504040204" pitchFamily="50" charset="-128"/>
                <a:ea typeface="Meiryo UI" panose="020B0604030504040204" pitchFamily="50" charset="-128"/>
              </a:rPr>
            </a:br>
            <a:r>
              <a:rPr lang="en-US" altLang="ja-JP" sz="1600" b="1" dirty="0">
                <a:latin typeface="Meiryo UI" panose="020B0604030504040204" pitchFamily="50" charset="-128"/>
                <a:ea typeface="Meiryo UI" panose="020B0604030504040204" pitchFamily="50" charset="-128"/>
              </a:rPr>
              <a:t>②</a:t>
            </a:r>
            <a:r>
              <a:rPr lang="ja-JP" altLang="en-US" sz="1600" b="1" dirty="0">
                <a:latin typeface="Meiryo UI" panose="020B0604030504040204" pitchFamily="50" charset="-128"/>
                <a:ea typeface="Meiryo UI" panose="020B0604030504040204" pitchFamily="50" charset="-128"/>
              </a:rPr>
              <a:t>ご契約者の配偶者</a:t>
            </a:r>
            <a:br>
              <a:rPr lang="ja-JP" altLang="en-US" sz="1600" b="1" dirty="0">
                <a:latin typeface="Meiryo UI" panose="020B0604030504040204" pitchFamily="50" charset="-128"/>
                <a:ea typeface="Meiryo UI" panose="020B0604030504040204" pitchFamily="50" charset="-128"/>
              </a:rPr>
            </a:br>
            <a:r>
              <a:rPr lang="en-US" altLang="ja-JP" sz="1600" b="1" dirty="0">
                <a:latin typeface="Meiryo UI" panose="020B0604030504040204" pitchFamily="50" charset="-128"/>
                <a:ea typeface="Meiryo UI" panose="020B0604030504040204" pitchFamily="50" charset="-128"/>
              </a:rPr>
              <a:t>③</a:t>
            </a:r>
            <a:r>
              <a:rPr lang="ja-JP" altLang="en-US" sz="1600" b="1" dirty="0">
                <a:latin typeface="Meiryo UI" panose="020B0604030504040204" pitchFamily="50" charset="-128"/>
                <a:ea typeface="Meiryo UI" panose="020B0604030504040204" pitchFamily="50" charset="-128"/>
              </a:rPr>
              <a:t>ご契約者またはその配偶者の同居の親族</a:t>
            </a:r>
            <a:br>
              <a:rPr lang="ja-JP" altLang="en-US" sz="1600" b="1" dirty="0">
                <a:latin typeface="Meiryo UI" panose="020B0604030504040204" pitchFamily="50" charset="-128"/>
                <a:ea typeface="Meiryo UI" panose="020B0604030504040204" pitchFamily="50" charset="-128"/>
              </a:rPr>
            </a:br>
            <a:r>
              <a:rPr lang="en-US" altLang="ja-JP" sz="1600" b="1" dirty="0">
                <a:latin typeface="Meiryo UI" panose="020B0604030504040204" pitchFamily="50" charset="-128"/>
                <a:ea typeface="Meiryo UI" panose="020B0604030504040204" pitchFamily="50" charset="-128"/>
              </a:rPr>
              <a:t>④</a:t>
            </a:r>
            <a:r>
              <a:rPr lang="ja-JP" altLang="en-US" sz="1600" b="1" dirty="0">
                <a:latin typeface="Meiryo UI" panose="020B0604030504040204" pitchFamily="50" charset="-128"/>
                <a:ea typeface="Meiryo UI" panose="020B0604030504040204" pitchFamily="50" charset="-128"/>
              </a:rPr>
              <a:t>ご契約者またはその配偶者の別居の扶養親族</a:t>
            </a:r>
            <a:br>
              <a:rPr lang="ja-JP" altLang="en-US" sz="1200" b="1" dirty="0">
                <a:latin typeface="Meiryo UI" panose="020B0604030504040204" pitchFamily="50" charset="-128"/>
                <a:ea typeface="Meiryo UI" panose="020B0604030504040204" pitchFamily="50" charset="-128"/>
              </a:rPr>
            </a:b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配偶者とは≫内縁の相手方および同性パートナーを含みます。以下同様とします。</a:t>
            </a:r>
          </a:p>
          <a:p>
            <a:pPr>
              <a:spcBef>
                <a:spcPct val="0"/>
              </a:spcBef>
            </a:pPr>
            <a:r>
              <a:rPr lang="ja-JP" altLang="en-US" sz="1200" dirty="0">
                <a:latin typeface="Meiryo UI" panose="020B0604030504040204" pitchFamily="50" charset="-128"/>
                <a:ea typeface="Meiryo UI" panose="020B0604030504040204" pitchFamily="50" charset="-128"/>
              </a:rPr>
              <a:t>≪扶養親族とは≫原則として、健康保険や税法上での扶養親族に該当するかどうかで判断します。</a:t>
            </a:r>
            <a:endParaRPr lang="en-US" altLang="ja-JP" sz="1200" dirty="0">
              <a:latin typeface="Meiryo UI" panose="020B0604030504040204" pitchFamily="50" charset="-128"/>
              <a:ea typeface="Meiryo UI" panose="020B0604030504040204" pitchFamily="50" charset="-128"/>
            </a:endParaRPr>
          </a:p>
          <a:p>
            <a:pPr>
              <a:spcBef>
                <a:spcPct val="0"/>
              </a:spcBef>
            </a:pPr>
            <a:r>
              <a:rPr lang="ja-JP" altLang="en-US" sz="1200" dirty="0">
                <a:latin typeface="Meiryo UI" panose="020B0604030504040204" pitchFamily="50" charset="-128"/>
                <a:ea typeface="Meiryo UI" panose="020B0604030504040204" pitchFamily="50" charset="-128"/>
              </a:rPr>
              <a:t>（健康保険証などで扶養親族に含まれているかなど）</a:t>
            </a:r>
          </a:p>
          <a:p>
            <a:endParaRPr kumimoji="1" lang="ja-JP" altLang="en-US" sz="1200" dirty="0"/>
          </a:p>
        </p:txBody>
      </p:sp>
      <p:sp>
        <p:nvSpPr>
          <p:cNvPr id="25" name="正方形/長方形 24">
            <a:extLst>
              <a:ext uri="{FF2B5EF4-FFF2-40B4-BE49-F238E27FC236}">
                <a16:creationId xmlns:a16="http://schemas.microsoft.com/office/drawing/2014/main" id="{35CC9F14-CFFB-4950-B4DC-1AB3CDA21997}"/>
              </a:ext>
            </a:extLst>
          </p:cNvPr>
          <p:cNvSpPr/>
          <p:nvPr/>
        </p:nvSpPr>
        <p:spPr>
          <a:xfrm>
            <a:off x="114331" y="4885623"/>
            <a:ext cx="2211792" cy="301937"/>
          </a:xfrm>
          <a:prstGeom prst="rect">
            <a:avLst/>
          </a:prstGeom>
          <a:solidFill>
            <a:schemeClr val="accent1">
              <a:lumMod val="20000"/>
              <a:lumOff val="80000"/>
            </a:schemeClr>
          </a:solidFill>
          <a:ln>
            <a:solidFill>
              <a:schemeClr val="bg2">
                <a:lumMod val="9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b="1" dirty="0">
                <a:ln>
                  <a:solidFill>
                    <a:schemeClr val="tx2"/>
                  </a:solidFill>
                </a:ln>
                <a:solidFill>
                  <a:srgbClr val="000099"/>
                </a:solidFill>
                <a:latin typeface="Meiryo UI" panose="020B0604030504040204" pitchFamily="50" charset="-128"/>
                <a:ea typeface="Meiryo UI" panose="020B0604030504040204" pitchFamily="50" charset="-128"/>
              </a:rPr>
              <a:t>見積もり依頼方法</a:t>
            </a:r>
          </a:p>
        </p:txBody>
      </p:sp>
      <p:sp>
        <p:nvSpPr>
          <p:cNvPr id="26" name="正方形/長方形 25">
            <a:extLst>
              <a:ext uri="{FF2B5EF4-FFF2-40B4-BE49-F238E27FC236}">
                <a16:creationId xmlns:a16="http://schemas.microsoft.com/office/drawing/2014/main" id="{93120FF4-5F23-45F5-8EC0-AD8ABC7CFF91}"/>
              </a:ext>
            </a:extLst>
          </p:cNvPr>
          <p:cNvSpPr/>
          <p:nvPr/>
        </p:nvSpPr>
        <p:spPr>
          <a:xfrm>
            <a:off x="7505908" y="6112951"/>
            <a:ext cx="2980532" cy="630942"/>
          </a:xfrm>
          <a:prstGeom prst="rect">
            <a:avLst/>
          </a:prstGeom>
        </p:spPr>
        <p:txBody>
          <a:bodyPr wrap="square">
            <a:spAutoFit/>
          </a:bodyPr>
          <a:lstStyle/>
          <a:p>
            <a:pPr algn="ctr">
              <a:spcBef>
                <a:spcPct val="50000"/>
              </a:spcBef>
            </a:pPr>
            <a:endParaRPr lang="en-US" altLang="ja-JP" sz="1400" dirty="0">
              <a:latin typeface="ＭＳ Ｐゴシック" panose="020B0600070205080204" pitchFamily="50" charset="-128"/>
              <a:ea typeface="ＭＳ Ｐゴシック" panose="020B0600070205080204" pitchFamily="50" charset="-128"/>
            </a:endParaRPr>
          </a:p>
          <a:p>
            <a:pPr algn="ctr">
              <a:spcBef>
                <a:spcPct val="50000"/>
              </a:spcBef>
            </a:pPr>
            <a:endParaRPr lang="en-US" altLang="ja-JP" sz="1400" dirty="0">
              <a:latin typeface="ＭＳ Ｐゴシック" panose="020B0600070205080204" pitchFamily="50" charset="-128"/>
              <a:ea typeface="ＭＳ Ｐゴシック" panose="020B0600070205080204" pitchFamily="50" charset="-128"/>
            </a:endParaRPr>
          </a:p>
        </p:txBody>
      </p:sp>
      <p:sp>
        <p:nvSpPr>
          <p:cNvPr id="28" name="正方形/長方形 27">
            <a:extLst>
              <a:ext uri="{FF2B5EF4-FFF2-40B4-BE49-F238E27FC236}">
                <a16:creationId xmlns:a16="http://schemas.microsoft.com/office/drawing/2014/main" id="{4E20C473-6212-43F5-8774-C81A010AA985}"/>
              </a:ext>
            </a:extLst>
          </p:cNvPr>
          <p:cNvSpPr/>
          <p:nvPr/>
        </p:nvSpPr>
        <p:spPr>
          <a:xfrm>
            <a:off x="158389" y="5380780"/>
            <a:ext cx="6567163" cy="1446366"/>
          </a:xfrm>
          <a:prstGeom prst="rect">
            <a:avLst/>
          </a:prstGeom>
          <a:solidFill>
            <a:srgbClr val="FFCC00"/>
          </a:solidFill>
          <a:ln>
            <a:solidFill>
              <a:schemeClr val="bg2">
                <a:lumMod val="9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b="1" dirty="0">
              <a:ln>
                <a:solidFill>
                  <a:schemeClr val="tx2"/>
                </a:solidFill>
              </a:ln>
              <a:solidFill>
                <a:srgbClr val="000099"/>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47AAF63D-713F-438F-A481-A0F008BF3B4A}"/>
              </a:ext>
            </a:extLst>
          </p:cNvPr>
          <p:cNvSpPr/>
          <p:nvPr/>
        </p:nvSpPr>
        <p:spPr>
          <a:xfrm>
            <a:off x="7332123" y="4768925"/>
            <a:ext cx="3328103" cy="630942"/>
          </a:xfrm>
          <a:prstGeom prst="rect">
            <a:avLst/>
          </a:prstGeom>
        </p:spPr>
        <p:txBody>
          <a:bodyPr wrap="square">
            <a:spAutoFit/>
          </a:bodyPr>
          <a:lstStyle/>
          <a:p>
            <a:pPr>
              <a:spcBef>
                <a:spcPct val="50000"/>
              </a:spcBef>
            </a:pPr>
            <a:endParaRPr lang="en-US" altLang="ja-JP" sz="1400" dirty="0">
              <a:latin typeface="ＭＳ Ｐゴシック" panose="020B0600070205080204" pitchFamily="50" charset="-128"/>
              <a:ea typeface="ＭＳ Ｐゴシック" panose="020B0600070205080204" pitchFamily="50" charset="-128"/>
            </a:endParaRPr>
          </a:p>
          <a:p>
            <a:pPr>
              <a:spcBef>
                <a:spcPct val="50000"/>
              </a:spcBef>
            </a:pPr>
            <a:endParaRPr lang="en-US" altLang="ja-JP" sz="1400" dirty="0">
              <a:latin typeface="ＭＳ Ｐゴシック" panose="020B0600070205080204" pitchFamily="50" charset="-128"/>
              <a:ea typeface="ＭＳ Ｐゴシック" panose="020B0600070205080204" pitchFamily="50" charset="-128"/>
            </a:endParaRPr>
          </a:p>
        </p:txBody>
      </p:sp>
      <p:graphicFrame>
        <p:nvGraphicFramePr>
          <p:cNvPr id="30" name="オブジェクト 3">
            <a:extLst>
              <a:ext uri="{FF2B5EF4-FFF2-40B4-BE49-F238E27FC236}">
                <a16:creationId xmlns:a16="http://schemas.microsoft.com/office/drawing/2014/main" id="{AC16FB7A-B683-4EBE-A384-62B5AF088FE0}"/>
              </a:ext>
            </a:extLst>
          </p:cNvPr>
          <p:cNvGraphicFramePr>
            <a:graphicFrameLocks noChangeAspect="1"/>
          </p:cNvGraphicFramePr>
          <p:nvPr>
            <p:extLst>
              <p:ext uri="{D42A27DB-BD31-4B8C-83A1-F6EECF244321}">
                <p14:modId xmlns:p14="http://schemas.microsoft.com/office/powerpoint/2010/main" val="1377146158"/>
              </p:ext>
            </p:extLst>
          </p:nvPr>
        </p:nvGraphicFramePr>
        <p:xfrm>
          <a:off x="5034068" y="2868966"/>
          <a:ext cx="1320825" cy="1142630"/>
        </p:xfrm>
        <a:graphic>
          <a:graphicData uri="http://schemas.openxmlformats.org/presentationml/2006/ole">
            <mc:AlternateContent xmlns:mc="http://schemas.openxmlformats.org/markup-compatibility/2006">
              <mc:Choice xmlns:v="urn:schemas-microsoft-com:vml" Requires="v">
                <p:oleObj name="Photo Editor 写真" r:id="rId2" imgW="11009524" imgH="9523810" progId="MSPhotoEd.3">
                  <p:embed/>
                </p:oleObj>
              </mc:Choice>
              <mc:Fallback>
                <p:oleObj name="Photo Editor 写真" r:id="rId2" imgW="11009524" imgH="9523810" progId="MSPhotoEd.3">
                  <p:embed/>
                  <p:pic>
                    <p:nvPicPr>
                      <p:cNvPr id="28" name="オブジェクト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4068" y="2868966"/>
                        <a:ext cx="1320825" cy="1142630"/>
                      </a:xfrm>
                      <a:prstGeom prst="rect">
                        <a:avLst/>
                      </a:prstGeom>
                      <a:noFill/>
                      <a:ln>
                        <a:noFill/>
                      </a:ln>
                    </p:spPr>
                  </p:pic>
                </p:oleObj>
              </mc:Fallback>
            </mc:AlternateContent>
          </a:graphicData>
        </a:graphic>
      </p:graphicFrame>
      <p:pic>
        <p:nvPicPr>
          <p:cNvPr id="21" name="図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51085" y="4071684"/>
            <a:ext cx="1017760" cy="191243"/>
          </a:xfrm>
          <a:prstGeom prst="rect">
            <a:avLst/>
          </a:prstGeom>
        </p:spPr>
      </p:pic>
      <p:pic>
        <p:nvPicPr>
          <p:cNvPr id="3" name="図 2">
            <a:extLst>
              <a:ext uri="{FF2B5EF4-FFF2-40B4-BE49-F238E27FC236}">
                <a16:creationId xmlns:a16="http://schemas.microsoft.com/office/drawing/2014/main" id="{7BB43846-0538-449C-9E3E-B74F0CBCD222}"/>
              </a:ext>
            </a:extLst>
          </p:cNvPr>
          <p:cNvPicPr>
            <a:picLocks noChangeAspect="1"/>
          </p:cNvPicPr>
          <p:nvPr/>
        </p:nvPicPr>
        <p:blipFill>
          <a:blip r:embed="rId5"/>
          <a:stretch>
            <a:fillRect/>
          </a:stretch>
        </p:blipFill>
        <p:spPr>
          <a:xfrm>
            <a:off x="5624874" y="5614776"/>
            <a:ext cx="1057275" cy="1057275"/>
          </a:xfrm>
          <a:prstGeom prst="rect">
            <a:avLst/>
          </a:prstGeom>
        </p:spPr>
      </p:pic>
      <p:sp>
        <p:nvSpPr>
          <p:cNvPr id="2" name="楕円 1">
            <a:extLst>
              <a:ext uri="{FF2B5EF4-FFF2-40B4-BE49-F238E27FC236}">
                <a16:creationId xmlns:a16="http://schemas.microsoft.com/office/drawing/2014/main" id="{1F0CB2BA-B852-2123-6FF1-8CDF4F4C5F2B}"/>
              </a:ext>
            </a:extLst>
          </p:cNvPr>
          <p:cNvSpPr/>
          <p:nvPr/>
        </p:nvSpPr>
        <p:spPr>
          <a:xfrm>
            <a:off x="181379" y="5538702"/>
            <a:ext cx="1212099" cy="113334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EBF1175D-71F2-5931-1970-A4067E9AA4CD}"/>
              </a:ext>
            </a:extLst>
          </p:cNvPr>
          <p:cNvSpPr txBox="1"/>
          <p:nvPr/>
        </p:nvSpPr>
        <p:spPr>
          <a:xfrm>
            <a:off x="250618" y="5612005"/>
            <a:ext cx="1105843" cy="923330"/>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　新規</a:t>
            </a:r>
            <a:endParaRPr kumimoji="1" lang="en-US" altLang="ja-JP" b="1"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見積り</a:t>
            </a:r>
            <a:endParaRPr kumimoji="1" lang="en-US" altLang="ja-JP" b="1" dirty="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依頼の方</a:t>
            </a:r>
          </a:p>
        </p:txBody>
      </p:sp>
      <p:sp>
        <p:nvSpPr>
          <p:cNvPr id="7" name="テキスト ボックス 6">
            <a:extLst>
              <a:ext uri="{FF2B5EF4-FFF2-40B4-BE49-F238E27FC236}">
                <a16:creationId xmlns:a16="http://schemas.microsoft.com/office/drawing/2014/main" id="{21D6E7CB-79A5-A5DC-361D-E64D511D962B}"/>
              </a:ext>
            </a:extLst>
          </p:cNvPr>
          <p:cNvSpPr txBox="1"/>
          <p:nvPr/>
        </p:nvSpPr>
        <p:spPr>
          <a:xfrm>
            <a:off x="1356461" y="5743619"/>
            <a:ext cx="1996171" cy="738664"/>
          </a:xfrm>
          <a:prstGeom prst="rect">
            <a:avLst/>
          </a:prstGeom>
          <a:noFill/>
        </p:spPr>
        <p:txBody>
          <a:bodyPr wrap="square" rtlCol="0">
            <a:spAutoFit/>
          </a:bodyPr>
          <a:lstStyle/>
          <a:p>
            <a:r>
              <a:rPr kumimoji="1" lang="ja-JP" altLang="en-US" sz="1400" b="1" dirty="0">
                <a:solidFill>
                  <a:schemeClr val="bg1"/>
                </a:solidFill>
                <a:latin typeface="Meiryo UI" panose="020B0604030504040204" pitchFamily="50" charset="-128"/>
                <a:ea typeface="Meiryo UI" panose="020B0604030504040204" pitchFamily="50" charset="-128"/>
              </a:rPr>
              <a:t>メールまたは</a:t>
            </a:r>
            <a:r>
              <a:rPr kumimoji="1" lang="en-US" altLang="ja-JP" sz="1400" b="1" dirty="0">
                <a:solidFill>
                  <a:schemeClr val="bg1"/>
                </a:solidFill>
                <a:latin typeface="Meiryo UI" panose="020B0604030504040204" pitchFamily="50" charset="-128"/>
                <a:ea typeface="Meiryo UI" panose="020B0604030504040204" pitchFamily="50" charset="-128"/>
              </a:rPr>
              <a:t>FAX</a:t>
            </a:r>
            <a:r>
              <a:rPr kumimoji="1" lang="ja-JP" altLang="en-US" sz="1400" b="1" dirty="0">
                <a:solidFill>
                  <a:schemeClr val="bg1"/>
                </a:solidFill>
                <a:latin typeface="Meiryo UI" panose="020B0604030504040204" pitchFamily="50" charset="-128"/>
                <a:ea typeface="Meiryo UI" panose="020B0604030504040204" pitchFamily="50" charset="-128"/>
              </a:rPr>
              <a:t>で</a:t>
            </a:r>
            <a:endParaRPr kumimoji="1" lang="en-US" altLang="ja-JP" sz="1400" b="1" dirty="0">
              <a:solidFill>
                <a:schemeClr val="bg1"/>
              </a:solidFill>
              <a:latin typeface="Meiryo UI" panose="020B0604030504040204" pitchFamily="50" charset="-128"/>
              <a:ea typeface="Meiryo UI" panose="020B0604030504040204" pitchFamily="50" charset="-128"/>
            </a:endParaRPr>
          </a:p>
          <a:p>
            <a:r>
              <a:rPr kumimoji="1" lang="ja-JP" altLang="en-US" sz="1400" b="1" dirty="0">
                <a:solidFill>
                  <a:schemeClr val="bg1"/>
                </a:solidFill>
                <a:latin typeface="Meiryo UI" panose="020B0604030504040204" pitchFamily="50" charset="-128"/>
                <a:ea typeface="Meiryo UI" panose="020B0604030504040204" pitchFamily="50" charset="-128"/>
              </a:rPr>
              <a:t>保険証券のコピーを</a:t>
            </a:r>
            <a:endParaRPr kumimoji="1" lang="en-US" altLang="ja-JP" sz="1400" b="1" dirty="0">
              <a:solidFill>
                <a:schemeClr val="bg1"/>
              </a:solidFill>
              <a:latin typeface="Meiryo UI" panose="020B0604030504040204" pitchFamily="50" charset="-128"/>
              <a:ea typeface="Meiryo UI" panose="020B0604030504040204" pitchFamily="50" charset="-128"/>
            </a:endParaRPr>
          </a:p>
          <a:p>
            <a:r>
              <a:rPr kumimoji="1" lang="ja-JP" altLang="en-US" sz="1400" b="1" dirty="0">
                <a:solidFill>
                  <a:schemeClr val="bg1"/>
                </a:solidFill>
                <a:latin typeface="Meiryo UI" panose="020B0604030504040204" pitchFamily="50" charset="-128"/>
                <a:ea typeface="Meiryo UI" panose="020B0604030504040204" pitchFamily="50" charset="-128"/>
              </a:rPr>
              <a:t>ご提出ください</a:t>
            </a:r>
          </a:p>
        </p:txBody>
      </p:sp>
      <p:sp>
        <p:nvSpPr>
          <p:cNvPr id="10" name="テキスト ボックス 9">
            <a:extLst>
              <a:ext uri="{FF2B5EF4-FFF2-40B4-BE49-F238E27FC236}">
                <a16:creationId xmlns:a16="http://schemas.microsoft.com/office/drawing/2014/main" id="{EF1C2A49-EC4F-FEEF-403D-F0455FA352CE}"/>
              </a:ext>
            </a:extLst>
          </p:cNvPr>
          <p:cNvSpPr txBox="1"/>
          <p:nvPr/>
        </p:nvSpPr>
        <p:spPr>
          <a:xfrm>
            <a:off x="3014829" y="5628511"/>
            <a:ext cx="2648093" cy="1046440"/>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rPr>
              <a:t>コニカミノルタビジネスアソシエイツ</a:t>
            </a:r>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株</a:t>
            </a:r>
            <a:r>
              <a:rPr lang="en-US" altLang="ja-JP" sz="1200" b="1" dirty="0">
                <a:latin typeface="Meiryo UI" panose="020B0604030504040204" pitchFamily="50" charset="-128"/>
                <a:ea typeface="Meiryo UI" panose="020B0604030504040204" pitchFamily="50" charset="-128"/>
              </a:rPr>
              <a:t>)</a:t>
            </a:r>
          </a:p>
          <a:p>
            <a:endParaRPr lang="en-US" altLang="ja-JP" sz="1200" b="1"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FAX	</a:t>
            </a: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042-660-9102</a:t>
            </a:r>
            <a:endParaRPr kumimoji="1"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en-US" altLang="ja-JP" sz="1400" b="1" dirty="0">
                <a:latin typeface="Meiryo UI" panose="020B0604030504040204" pitchFamily="50" charset="-128"/>
                <a:ea typeface="Meiryo UI" panose="020B0604030504040204" pitchFamily="50" charset="-128"/>
              </a:rPr>
              <a:t>: </a:t>
            </a:r>
            <a:r>
              <a:rPr kumimoji="1" lang="en-US" altLang="ja-JP" sz="1200" b="1" dirty="0" err="1">
                <a:latin typeface="Meiryo UI" panose="020B0604030504040204" pitchFamily="50" charset="-128"/>
                <a:ea typeface="Meiryo UI" panose="020B0604030504040204" pitchFamily="50" charset="-128"/>
              </a:rPr>
              <a:t>hokencenter@gcp</a:t>
            </a:r>
            <a:r>
              <a:rPr kumimoji="1" lang="en-US" altLang="ja-JP" sz="1200" b="1" dirty="0">
                <a:latin typeface="Meiryo UI" panose="020B0604030504040204" pitchFamily="50" charset="-128"/>
                <a:ea typeface="Meiryo UI" panose="020B0604030504040204" pitchFamily="50" charset="-128"/>
              </a:rPr>
              <a:t>.</a:t>
            </a:r>
          </a:p>
          <a:p>
            <a:r>
              <a:rPr kumimoji="1" lang="en-US" altLang="ja-JP" sz="1200" b="1" dirty="0">
                <a:latin typeface="Meiryo UI" panose="020B0604030504040204" pitchFamily="50" charset="-128"/>
                <a:ea typeface="Meiryo UI" panose="020B0604030504040204" pitchFamily="50" charset="-128"/>
              </a:rPr>
              <a:t>                konicaminolta.com</a:t>
            </a:r>
          </a:p>
        </p:txBody>
      </p:sp>
      <p:sp>
        <p:nvSpPr>
          <p:cNvPr id="5" name="テキスト ボックス 4"/>
          <p:cNvSpPr txBox="1"/>
          <p:nvPr/>
        </p:nvSpPr>
        <p:spPr>
          <a:xfrm>
            <a:off x="3628830" y="9632904"/>
            <a:ext cx="3096721" cy="246221"/>
          </a:xfrm>
          <a:prstGeom prst="rect">
            <a:avLst/>
          </a:prstGeom>
          <a:noFill/>
        </p:spPr>
        <p:txBody>
          <a:bodyPr wrap="square" rtlCol="0">
            <a:spAutoFit/>
          </a:bodyPr>
          <a:lstStyle/>
          <a:p>
            <a:pPr algn="r"/>
            <a:r>
              <a:rPr kumimoji="1" lang="en-US" altLang="ja-JP" sz="1000" dirty="0">
                <a:latin typeface="Meiryo UI" panose="020B0604030504040204" pitchFamily="50" charset="-128"/>
                <a:ea typeface="Meiryo UI" panose="020B0604030504040204" pitchFamily="50" charset="-128"/>
              </a:rPr>
              <a:t>SJ23-08095</a:t>
            </a:r>
            <a:r>
              <a:rPr kumimoji="1" lang="ja-JP" altLang="en-US" sz="1000" dirty="0">
                <a:latin typeface="Meiryo UI" panose="020B0604030504040204" pitchFamily="50" charset="-128"/>
                <a:ea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rPr>
              <a:t>2023/09/27</a:t>
            </a:r>
            <a:endParaRPr kumimoji="1"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97734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2951</TotalTime>
  <Words>679</Words>
  <Application>Microsoft Office PowerPoint</Application>
  <PresentationFormat>ユーザー設定</PresentationFormat>
  <Paragraphs>70</Paragraphs>
  <Slides>2</Slides>
  <Notes>0</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2" baseType="lpstr">
      <vt:lpstr>Calibri 本文</vt:lpstr>
      <vt:lpstr>HGS創英角ﾎﾟｯﾌﾟ体</vt:lpstr>
      <vt:lpstr>HG創英角ﾎﾟｯﾌﾟ体</vt:lpstr>
      <vt:lpstr>Meiryo UI</vt:lpstr>
      <vt:lpstr>ＭＳ Ｐゴシック</vt:lpstr>
      <vt:lpstr>Arial</vt:lpstr>
      <vt:lpstr>Calibri</vt:lpstr>
      <vt:lpstr>Calibri Light</vt:lpstr>
      <vt:lpstr>Office テーマ</vt:lpstr>
      <vt:lpstr>Photo Editor 写真</vt:lpstr>
      <vt:lpstr>PowerPoint プレゼンテーション</vt:lpstr>
      <vt:lpstr>PowerPoint プレゼンテーション</vt:lpstr>
    </vt:vector>
  </TitlesOfParts>
  <Company>損害保険ジャパン日本興亜株式会社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損害保険ジャパン日本興亜株式会社</dc:creator>
  <cp:lastModifiedBy>MUTSUMI TATEISHI</cp:lastModifiedBy>
  <cp:revision>100</cp:revision>
  <cp:lastPrinted>2023-09-11T00:19:11Z</cp:lastPrinted>
  <dcterms:created xsi:type="dcterms:W3CDTF">2022-10-07T02:11:07Z</dcterms:created>
  <dcterms:modified xsi:type="dcterms:W3CDTF">2023-09-28T02:46:44Z</dcterms:modified>
</cp:coreProperties>
</file>